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5"/>
  </p:sldMasterIdLst>
  <p:notesMasterIdLst>
    <p:notesMasterId r:id="rId21"/>
  </p:notesMasterIdLst>
  <p:sldIdLst>
    <p:sldId id="283" r:id="rId6"/>
    <p:sldId id="281" r:id="rId7"/>
    <p:sldId id="405" r:id="rId8"/>
    <p:sldId id="410" r:id="rId9"/>
    <p:sldId id="409" r:id="rId10"/>
    <p:sldId id="408" r:id="rId11"/>
    <p:sldId id="407" r:id="rId12"/>
    <p:sldId id="406" r:id="rId13"/>
    <p:sldId id="404" r:id="rId14"/>
    <p:sldId id="412" r:id="rId15"/>
    <p:sldId id="411" r:id="rId16"/>
    <p:sldId id="284" r:id="rId17"/>
    <p:sldId id="313" r:id="rId18"/>
    <p:sldId id="401" r:id="rId19"/>
    <p:sldId id="413" r:id="rId20"/>
  </p:sldIdLst>
  <p:sldSz cx="9144000" cy="6858000" type="screen4x3"/>
  <p:notesSz cx="6805613" cy="9944100"/>
  <p:defaultTextStyle>
    <a:defPPr>
      <a:defRPr lang="en-US"/>
    </a:defPPr>
    <a:lvl1pPr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1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1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1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1400"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55" autoAdjust="0"/>
    <p:restoredTop sz="94660"/>
  </p:normalViewPr>
  <p:slideViewPr>
    <p:cSldViewPr snapToGrid="0" showGuides="1">
      <p:cViewPr varScale="1">
        <p:scale>
          <a:sx n="101" d="100"/>
          <a:sy n="101" d="100"/>
        </p:scale>
        <p:origin x="-1542" y="-84"/>
      </p:cViewPr>
      <p:guideLst>
        <p:guide orient="horz" pos="432"/>
        <p:guide orient="horz" pos="600"/>
        <p:guide orient="horz" pos="3652"/>
        <p:guide orient="horz" pos="864"/>
        <p:guide pos="4608"/>
        <p:guide pos="1146"/>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47988" cy="496888"/>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lvl1pPr eaLnBrk="0" hangingPunct="0">
              <a:defRPr sz="1200">
                <a:latin typeface="Times" pitchFamily="-107" charset="0"/>
                <a:ea typeface="+mn-ea"/>
                <a:cs typeface="+mn-cs"/>
              </a:defRPr>
            </a:lvl1pPr>
          </a:lstStyle>
          <a:p>
            <a:pPr>
              <a:defRPr/>
            </a:pPr>
            <a:endParaRPr lang="en-US"/>
          </a:p>
        </p:txBody>
      </p:sp>
      <p:sp>
        <p:nvSpPr>
          <p:cNvPr id="100355" name="Rectangle 3"/>
          <p:cNvSpPr>
            <a:spLocks noGrp="1" noChangeArrowheads="1"/>
          </p:cNvSpPr>
          <p:nvPr>
            <p:ph type="dt" idx="1"/>
          </p:nvPr>
        </p:nvSpPr>
        <p:spPr bwMode="auto">
          <a:xfrm>
            <a:off x="3857625" y="0"/>
            <a:ext cx="2947988" cy="496888"/>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lvl1pPr algn="r" eaLnBrk="0" hangingPunct="0">
              <a:defRPr sz="1200">
                <a:latin typeface="Times" pitchFamily="-107" charset="0"/>
                <a:ea typeface="+mn-ea"/>
                <a:cs typeface="+mn-cs"/>
              </a:defRPr>
            </a:lvl1pPr>
          </a:lstStyle>
          <a:p>
            <a:pPr>
              <a:defRPr/>
            </a:pPr>
            <a:endParaRPr lang="en-US"/>
          </a:p>
        </p:txBody>
      </p:sp>
      <p:sp>
        <p:nvSpPr>
          <p:cNvPr id="17412" name="Rectangle 4"/>
          <p:cNvSpPr>
            <a:spLocks noGrp="1" noRot="1" noChangeAspect="1" noChangeArrowheads="1" noTextEdit="1"/>
          </p:cNvSpPr>
          <p:nvPr>
            <p:ph type="sldImg" idx="2"/>
          </p:nvPr>
        </p:nvSpPr>
        <p:spPr bwMode="auto">
          <a:xfrm>
            <a:off x="915988" y="746125"/>
            <a:ext cx="4973637" cy="37290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7" name="Rectangle 5"/>
          <p:cNvSpPr>
            <a:spLocks noGrp="1" noChangeArrowheads="1"/>
          </p:cNvSpPr>
          <p:nvPr>
            <p:ph type="body" sz="quarter" idx="3"/>
          </p:nvPr>
        </p:nvSpPr>
        <p:spPr bwMode="auto">
          <a:xfrm>
            <a:off x="906463" y="4722813"/>
            <a:ext cx="4992687" cy="4475162"/>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0358" name="Rectangle 6"/>
          <p:cNvSpPr>
            <a:spLocks noGrp="1" noChangeArrowheads="1"/>
          </p:cNvSpPr>
          <p:nvPr>
            <p:ph type="ftr" sz="quarter" idx="4"/>
          </p:nvPr>
        </p:nvSpPr>
        <p:spPr bwMode="auto">
          <a:xfrm>
            <a:off x="0" y="9447213"/>
            <a:ext cx="2947988" cy="496887"/>
          </a:xfrm>
          <a:prstGeom prst="rect">
            <a:avLst/>
          </a:prstGeom>
          <a:noFill/>
          <a:ln w="9525">
            <a:noFill/>
            <a:miter lim="800000"/>
            <a:headEnd/>
            <a:tailEnd/>
          </a:ln>
          <a:effectLst/>
        </p:spPr>
        <p:txBody>
          <a:bodyPr vert="horz" wrap="square" lIns="91605" tIns="45802" rIns="91605" bIns="45802" numCol="1" anchor="b" anchorCtr="0" compatLnSpc="1">
            <a:prstTxWarp prst="textNoShape">
              <a:avLst/>
            </a:prstTxWarp>
          </a:bodyPr>
          <a:lstStyle>
            <a:lvl1pPr eaLnBrk="0" hangingPunct="0">
              <a:defRPr sz="1200">
                <a:latin typeface="Times" pitchFamily="-107" charset="0"/>
                <a:ea typeface="+mn-ea"/>
                <a:cs typeface="+mn-cs"/>
              </a:defRPr>
            </a:lvl1pPr>
          </a:lstStyle>
          <a:p>
            <a:pPr>
              <a:defRPr/>
            </a:pPr>
            <a:endParaRPr lang="en-US"/>
          </a:p>
        </p:txBody>
      </p:sp>
      <p:sp>
        <p:nvSpPr>
          <p:cNvPr id="100359" name="Rectangle 7"/>
          <p:cNvSpPr>
            <a:spLocks noGrp="1" noChangeArrowheads="1"/>
          </p:cNvSpPr>
          <p:nvPr>
            <p:ph type="sldNum" sz="quarter" idx="5"/>
          </p:nvPr>
        </p:nvSpPr>
        <p:spPr bwMode="auto">
          <a:xfrm>
            <a:off x="3857625" y="9447213"/>
            <a:ext cx="2947988" cy="496887"/>
          </a:xfrm>
          <a:prstGeom prst="rect">
            <a:avLst/>
          </a:prstGeom>
          <a:noFill/>
          <a:ln w="9525">
            <a:noFill/>
            <a:miter lim="800000"/>
            <a:headEnd/>
            <a:tailEnd/>
          </a:ln>
          <a:effectLst/>
        </p:spPr>
        <p:txBody>
          <a:bodyPr vert="horz" wrap="square" lIns="91605" tIns="45802" rIns="91605" bIns="45802" numCol="1" anchor="b" anchorCtr="0" compatLnSpc="1">
            <a:prstTxWarp prst="textNoShape">
              <a:avLst/>
            </a:prstTxWarp>
          </a:bodyPr>
          <a:lstStyle>
            <a:lvl1pPr algn="r" eaLnBrk="0" hangingPunct="0">
              <a:defRPr sz="1200">
                <a:latin typeface="Times" pitchFamily="-84" charset="0"/>
              </a:defRPr>
            </a:lvl1pPr>
          </a:lstStyle>
          <a:p>
            <a:pPr>
              <a:defRPr/>
            </a:pPr>
            <a:fld id="{F0F35A0C-A2A8-40BE-AE1B-A79AA44901B4}" type="slidenum">
              <a:rPr lang="en-US"/>
              <a:pPr>
                <a:defRPr/>
              </a:pPr>
              <a:t>‹#›</a:t>
            </a:fld>
            <a:endParaRPr lang="en-US"/>
          </a:p>
        </p:txBody>
      </p:sp>
    </p:spTree>
    <p:extLst>
      <p:ext uri="{BB962C8B-B14F-4D97-AF65-F5344CB8AC3E}">
        <p14:creationId xmlns:p14="http://schemas.microsoft.com/office/powerpoint/2010/main" val="20103110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ＭＳ Ｐゴシック" pitchFamily="-107" charset="-128"/>
        <a:cs typeface="ＭＳ Ｐゴシック" pitchFamily="-107" charset="-128"/>
      </a:defRPr>
    </a:lvl1pPr>
    <a:lvl2pPr marL="457200" algn="l" rtl="0" eaLnBrk="0" fontAlgn="base" hangingPunct="0">
      <a:spcBef>
        <a:spcPct val="30000"/>
      </a:spcBef>
      <a:spcAft>
        <a:spcPct val="0"/>
      </a:spcAft>
      <a:defRPr sz="1200" kern="1200">
        <a:solidFill>
          <a:schemeClr val="tx1"/>
        </a:solidFill>
        <a:latin typeface="Times" pitchFamily="18" charset="0"/>
        <a:ea typeface="ＭＳ Ｐゴシック" pitchFamily="-107"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ＭＳ Ｐゴシック" pitchFamily="-107"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ＭＳ Ｐゴシック" pitchFamily="-107"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ＭＳ Ｐゴシック" pitchFamily="-107"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7B155B4F-35AF-4AC7-9C9A-25AEBEFDD588}" type="slidenum">
              <a:rPr lang="en-US" altLang="en-US" smtClean="0"/>
              <a:pPr>
                <a:spcBef>
                  <a:spcPct val="0"/>
                </a:spcBef>
              </a:pPr>
              <a:t>2</a:t>
            </a:fld>
            <a:endParaRPr lang="en-US" altLang="en-US"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A5FB9F7A-BE9C-483B-8B62-5592B90CA26D}" type="slidenum">
              <a:rPr lang="en-US" altLang="en-US" smtClean="0"/>
              <a:pPr>
                <a:spcBef>
                  <a:spcPct val="0"/>
                </a:spcBef>
              </a:pPr>
              <a:t>11</a:t>
            </a:fld>
            <a:endParaRPr lang="en-US" alt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10726B0E-98B5-4896-92E6-2803B1087B49}" type="slidenum">
              <a:rPr lang="en-US" altLang="en-US" smtClean="0"/>
              <a:pPr>
                <a:spcBef>
                  <a:spcPct val="0"/>
                </a:spcBef>
              </a:pPr>
              <a:t>13</a:t>
            </a:fld>
            <a:endParaRPr lang="en-US" alt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BA3DA12E-4EC5-4E0F-8518-69995CA78C85}" type="slidenum">
              <a:rPr lang="en-US" altLang="en-US" smtClean="0"/>
              <a:pPr>
                <a:spcBef>
                  <a:spcPct val="0"/>
                </a:spcBef>
              </a:pPr>
              <a:t>14</a:t>
            </a:fld>
            <a:endParaRPr lang="en-US" alt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A3FDB16F-4452-4D71-AE9D-D558462D31C6}" type="slidenum">
              <a:rPr lang="en-US" altLang="en-US" smtClean="0"/>
              <a:pPr>
                <a:spcBef>
                  <a:spcPct val="0"/>
                </a:spcBef>
              </a:pPr>
              <a:t>15</a:t>
            </a:fld>
            <a:endParaRPr lang="en-US" altLang="en-US"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787FE7AC-00EE-492F-B488-CFD1721FEBC2}" type="slidenum">
              <a:rPr lang="en-US" altLang="en-US" smtClean="0"/>
              <a:pPr>
                <a:spcBef>
                  <a:spcPct val="0"/>
                </a:spcBef>
              </a:pPr>
              <a:t>3</a:t>
            </a:fld>
            <a:endParaRPr lang="en-US" alt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E30D714D-9CDE-4E4F-86B9-935B3DDF84DD}" type="slidenum">
              <a:rPr lang="en-US" altLang="en-US" smtClean="0"/>
              <a:pPr>
                <a:spcBef>
                  <a:spcPct val="0"/>
                </a:spcBef>
              </a:pPr>
              <a:t>4</a:t>
            </a:fld>
            <a:endParaRPr lang="en-US" alt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CEF4DB3A-B72E-412F-BAAA-4E56DB9F863D}" type="slidenum">
              <a:rPr lang="en-US" altLang="en-US" smtClean="0"/>
              <a:pPr>
                <a:spcBef>
                  <a:spcPct val="0"/>
                </a:spcBef>
              </a:pPr>
              <a:t>5</a:t>
            </a:fld>
            <a:endParaRPr lang="en-US" altLang="en-US"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9691BBCD-B014-4D1A-A2D1-9DBD51F0410F}" type="slidenum">
              <a:rPr lang="en-US" altLang="en-US" smtClean="0"/>
              <a:pPr>
                <a:spcBef>
                  <a:spcPct val="0"/>
                </a:spcBef>
              </a:pPr>
              <a:t>6</a:t>
            </a:fld>
            <a:endParaRPr lang="en-US" alt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C6A5AF48-DE34-4E35-A7DF-EF5464D11D7F}" type="slidenum">
              <a:rPr lang="en-US" altLang="en-US" smtClean="0"/>
              <a:pPr>
                <a:spcBef>
                  <a:spcPct val="0"/>
                </a:spcBef>
              </a:pPr>
              <a:t>7</a:t>
            </a:fld>
            <a:endParaRPr lang="en-US" altLang="en-US" smtClean="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F85A5706-6610-49A2-AEEF-DDCBEF8B32D3}" type="slidenum">
              <a:rPr lang="en-US" altLang="en-US" smtClean="0"/>
              <a:pPr>
                <a:spcBef>
                  <a:spcPct val="0"/>
                </a:spcBef>
              </a:pPr>
              <a:t>8</a:t>
            </a:fld>
            <a:endParaRPr lang="en-US" altLang="en-US"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EAD3CF57-C3B1-4A8F-BC35-4AF32DA0B1A9}" type="slidenum">
              <a:rPr lang="en-US" altLang="en-US" smtClean="0"/>
              <a:pPr>
                <a:spcBef>
                  <a:spcPct val="0"/>
                </a:spcBef>
              </a:pPr>
              <a:t>9</a:t>
            </a:fld>
            <a:endParaRPr lang="en-US" altLang="en-US" smtClean="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pitchFamily="-84" charset="0"/>
                <a:ea typeface="ＭＳ Ｐゴシック" pitchFamily="34" charset="-128"/>
              </a:defRPr>
            </a:lvl1pPr>
            <a:lvl2pPr marL="742950" indent="-285750" eaLnBrk="0" hangingPunct="0">
              <a:spcBef>
                <a:spcPct val="30000"/>
              </a:spcBef>
              <a:defRPr sz="1200">
                <a:solidFill>
                  <a:schemeClr val="tx1"/>
                </a:solidFill>
                <a:latin typeface="Times" pitchFamily="-84" charset="0"/>
                <a:ea typeface="ＭＳ Ｐゴシック" pitchFamily="34" charset="-128"/>
              </a:defRPr>
            </a:lvl2pPr>
            <a:lvl3pPr marL="1143000" indent="-228600" eaLnBrk="0" hangingPunct="0">
              <a:spcBef>
                <a:spcPct val="30000"/>
              </a:spcBef>
              <a:defRPr sz="1200">
                <a:solidFill>
                  <a:schemeClr val="tx1"/>
                </a:solidFill>
                <a:latin typeface="Times" pitchFamily="-84" charset="0"/>
                <a:ea typeface="ＭＳ Ｐゴシック" pitchFamily="34" charset="-128"/>
              </a:defRPr>
            </a:lvl3pPr>
            <a:lvl4pPr marL="1600200" indent="-228600" eaLnBrk="0" hangingPunct="0">
              <a:spcBef>
                <a:spcPct val="30000"/>
              </a:spcBef>
              <a:defRPr sz="1200">
                <a:solidFill>
                  <a:schemeClr val="tx1"/>
                </a:solidFill>
                <a:latin typeface="Times" pitchFamily="-84" charset="0"/>
                <a:ea typeface="ＭＳ Ｐゴシック" pitchFamily="34" charset="-128"/>
              </a:defRPr>
            </a:lvl4pPr>
            <a:lvl5pPr marL="2057400" indent="-228600" eaLnBrk="0" hangingPunct="0">
              <a:spcBef>
                <a:spcPct val="30000"/>
              </a:spcBef>
              <a:defRPr sz="1200">
                <a:solidFill>
                  <a:schemeClr val="tx1"/>
                </a:solidFill>
                <a:latin typeface="Times" pitchFamily="-8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pitchFamily="-84" charset="0"/>
                <a:ea typeface="ＭＳ Ｐゴシック" pitchFamily="34" charset="-128"/>
              </a:defRPr>
            </a:lvl9pPr>
          </a:lstStyle>
          <a:p>
            <a:pPr>
              <a:spcBef>
                <a:spcPct val="0"/>
              </a:spcBef>
            </a:pPr>
            <a:fld id="{EE88DE49-3460-4673-9ECD-129CB09209BE}" type="slidenum">
              <a:rPr lang="en-US" altLang="en-US" smtClean="0"/>
              <a:pPr>
                <a:spcBef>
                  <a:spcPct val="0"/>
                </a:spcBef>
              </a:pPr>
              <a:t>10</a:t>
            </a:fld>
            <a:endParaRPr lang="en-US" altLang="en-US"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Times" pitchFamily="-84" charset="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426BB59-DFEC-405B-9D13-D971D5F4C9E7}" type="slidenum">
              <a:rPr lang="en-US"/>
              <a:pPr>
                <a:defRPr/>
              </a:pPr>
              <a:t>‹#›</a:t>
            </a:fld>
            <a:endParaRPr lang="en-US"/>
          </a:p>
        </p:txBody>
      </p:sp>
    </p:spTree>
    <p:extLst>
      <p:ext uri="{BB962C8B-B14F-4D97-AF65-F5344CB8AC3E}">
        <p14:creationId xmlns:p14="http://schemas.microsoft.com/office/powerpoint/2010/main" val="570615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485A104-4793-4D3C-A6A6-EF5BCD153916}" type="slidenum">
              <a:rPr lang="en-US"/>
              <a:pPr>
                <a:defRPr/>
              </a:pPr>
              <a:t>‹#›</a:t>
            </a:fld>
            <a:endParaRPr lang="en-US"/>
          </a:p>
        </p:txBody>
      </p:sp>
    </p:spTree>
    <p:extLst>
      <p:ext uri="{BB962C8B-B14F-4D97-AF65-F5344CB8AC3E}">
        <p14:creationId xmlns:p14="http://schemas.microsoft.com/office/powerpoint/2010/main" val="3842185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AE13755-78F1-45ED-A0F4-9688C0285349}" type="slidenum">
              <a:rPr lang="en-US"/>
              <a:pPr>
                <a:defRPr/>
              </a:pPr>
              <a:t>‹#›</a:t>
            </a:fld>
            <a:endParaRPr lang="en-US"/>
          </a:p>
        </p:txBody>
      </p:sp>
    </p:spTree>
    <p:extLst>
      <p:ext uri="{BB962C8B-B14F-4D97-AF65-F5344CB8AC3E}">
        <p14:creationId xmlns:p14="http://schemas.microsoft.com/office/powerpoint/2010/main" val="3133162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16FAF11-12D0-44F2-A178-0CC9E70D332D}" type="slidenum">
              <a:rPr lang="en-US"/>
              <a:pPr>
                <a:defRPr/>
              </a:pPr>
              <a:t>‹#›</a:t>
            </a:fld>
            <a:endParaRPr lang="en-US"/>
          </a:p>
        </p:txBody>
      </p:sp>
    </p:spTree>
    <p:extLst>
      <p:ext uri="{BB962C8B-B14F-4D97-AF65-F5344CB8AC3E}">
        <p14:creationId xmlns:p14="http://schemas.microsoft.com/office/powerpoint/2010/main" val="8335303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09970E4-FEFC-4C4F-B461-6153898D972C}" type="slidenum">
              <a:rPr lang="en-US"/>
              <a:pPr>
                <a:defRPr/>
              </a:pPr>
              <a:t>‹#›</a:t>
            </a:fld>
            <a:endParaRPr lang="en-US"/>
          </a:p>
        </p:txBody>
      </p:sp>
    </p:spTree>
    <p:extLst>
      <p:ext uri="{BB962C8B-B14F-4D97-AF65-F5344CB8AC3E}">
        <p14:creationId xmlns:p14="http://schemas.microsoft.com/office/powerpoint/2010/main" val="21609206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5417861-E189-4C22-B1DB-9B52F3AD24DB}" type="slidenum">
              <a:rPr lang="en-US"/>
              <a:pPr>
                <a:defRPr/>
              </a:pPr>
              <a:t>‹#›</a:t>
            </a:fld>
            <a:endParaRPr lang="en-US"/>
          </a:p>
        </p:txBody>
      </p:sp>
    </p:spTree>
    <p:extLst>
      <p:ext uri="{BB962C8B-B14F-4D97-AF65-F5344CB8AC3E}">
        <p14:creationId xmlns:p14="http://schemas.microsoft.com/office/powerpoint/2010/main" val="3245178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38BEFD7-565E-4B60-AB2E-5D9ED07A16D0}" type="slidenum">
              <a:rPr lang="en-US"/>
              <a:pPr>
                <a:defRPr/>
              </a:pPr>
              <a:t>‹#›</a:t>
            </a:fld>
            <a:endParaRPr lang="en-US"/>
          </a:p>
        </p:txBody>
      </p:sp>
    </p:spTree>
    <p:extLst>
      <p:ext uri="{BB962C8B-B14F-4D97-AF65-F5344CB8AC3E}">
        <p14:creationId xmlns:p14="http://schemas.microsoft.com/office/powerpoint/2010/main" val="979451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C3E2DD4-BE86-414A-859A-BDDA6BA4F6BB}" type="slidenum">
              <a:rPr lang="en-US"/>
              <a:pPr>
                <a:defRPr/>
              </a:pPr>
              <a:t>‹#›</a:t>
            </a:fld>
            <a:endParaRPr lang="en-US"/>
          </a:p>
        </p:txBody>
      </p:sp>
    </p:spTree>
    <p:extLst>
      <p:ext uri="{BB962C8B-B14F-4D97-AF65-F5344CB8AC3E}">
        <p14:creationId xmlns:p14="http://schemas.microsoft.com/office/powerpoint/2010/main" val="353138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8CD7213-F17F-4B52-BD08-FACA6ED67657}" type="slidenum">
              <a:rPr lang="en-US"/>
              <a:pPr>
                <a:defRPr/>
              </a:pPr>
              <a:t>‹#›</a:t>
            </a:fld>
            <a:endParaRPr lang="en-US"/>
          </a:p>
        </p:txBody>
      </p:sp>
    </p:spTree>
    <p:extLst>
      <p:ext uri="{BB962C8B-B14F-4D97-AF65-F5344CB8AC3E}">
        <p14:creationId xmlns:p14="http://schemas.microsoft.com/office/powerpoint/2010/main" val="415835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3A898B2-8C30-486A-A60B-6F6D20BA0E70}" type="slidenum">
              <a:rPr lang="en-US"/>
              <a:pPr>
                <a:defRPr/>
              </a:pPr>
              <a:t>‹#›</a:t>
            </a:fld>
            <a:endParaRPr lang="en-US"/>
          </a:p>
        </p:txBody>
      </p:sp>
    </p:spTree>
    <p:extLst>
      <p:ext uri="{BB962C8B-B14F-4D97-AF65-F5344CB8AC3E}">
        <p14:creationId xmlns:p14="http://schemas.microsoft.com/office/powerpoint/2010/main" val="20805548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78A0AA3-76FD-4A12-8C4F-3A06785CD93E}" type="slidenum">
              <a:rPr lang="en-US"/>
              <a:pPr>
                <a:defRPr/>
              </a:pPr>
              <a:t>‹#›</a:t>
            </a:fld>
            <a:endParaRPr lang="en-US"/>
          </a:p>
        </p:txBody>
      </p:sp>
    </p:spTree>
    <p:extLst>
      <p:ext uri="{BB962C8B-B14F-4D97-AF65-F5344CB8AC3E}">
        <p14:creationId xmlns:p14="http://schemas.microsoft.com/office/powerpoint/2010/main" val="2202091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a:latin typeface="Times" pitchFamily="-107"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a:latin typeface="Times" pitchFamily="-107"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a:latin typeface="Times" pitchFamily="-84" charset="0"/>
              </a:defRPr>
            </a:lvl1pPr>
          </a:lstStyle>
          <a:p>
            <a:pPr>
              <a:defRPr/>
            </a:pPr>
            <a:fld id="{90E784A3-C171-41CF-8EAD-9F51A9606EF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pitchFamily="-107" charset="-128"/>
          <a:cs typeface="ＭＳ Ｐゴシック" pitchFamily="-107" charset="-128"/>
        </a:defRPr>
      </a:lvl1pPr>
      <a:lvl2pPr algn="ctr" rtl="0" eaLnBrk="0" fontAlgn="base" hangingPunct="0">
        <a:spcBef>
          <a:spcPct val="0"/>
        </a:spcBef>
        <a:spcAft>
          <a:spcPct val="0"/>
        </a:spcAft>
        <a:defRPr sz="4400">
          <a:solidFill>
            <a:schemeClr val="tx2"/>
          </a:solidFill>
          <a:latin typeface="Times" pitchFamily="18" charset="0"/>
          <a:ea typeface="ＭＳ Ｐゴシック" pitchFamily="-107" charset="-128"/>
          <a:cs typeface="ＭＳ Ｐゴシック" pitchFamily="-107" charset="-128"/>
        </a:defRPr>
      </a:lvl2pPr>
      <a:lvl3pPr algn="ctr" rtl="0" eaLnBrk="0" fontAlgn="base" hangingPunct="0">
        <a:spcBef>
          <a:spcPct val="0"/>
        </a:spcBef>
        <a:spcAft>
          <a:spcPct val="0"/>
        </a:spcAft>
        <a:defRPr sz="4400">
          <a:solidFill>
            <a:schemeClr val="tx2"/>
          </a:solidFill>
          <a:latin typeface="Times" pitchFamily="18" charset="0"/>
          <a:ea typeface="ＭＳ Ｐゴシック" pitchFamily="-107" charset="-128"/>
          <a:cs typeface="ＭＳ Ｐゴシック" pitchFamily="-107" charset="-128"/>
        </a:defRPr>
      </a:lvl3pPr>
      <a:lvl4pPr algn="ctr" rtl="0" eaLnBrk="0" fontAlgn="base" hangingPunct="0">
        <a:spcBef>
          <a:spcPct val="0"/>
        </a:spcBef>
        <a:spcAft>
          <a:spcPct val="0"/>
        </a:spcAft>
        <a:defRPr sz="4400">
          <a:solidFill>
            <a:schemeClr val="tx2"/>
          </a:solidFill>
          <a:latin typeface="Times" pitchFamily="18" charset="0"/>
          <a:ea typeface="ＭＳ Ｐゴシック" pitchFamily="-107" charset="-128"/>
          <a:cs typeface="ＭＳ Ｐゴシック" pitchFamily="-107" charset="-128"/>
        </a:defRPr>
      </a:lvl4pPr>
      <a:lvl5pPr algn="ctr" rtl="0" eaLnBrk="0" fontAlgn="base" hangingPunct="0">
        <a:spcBef>
          <a:spcPct val="0"/>
        </a:spcBef>
        <a:spcAft>
          <a:spcPct val="0"/>
        </a:spcAft>
        <a:defRPr sz="4400">
          <a:solidFill>
            <a:schemeClr val="tx2"/>
          </a:solidFill>
          <a:latin typeface="Times" pitchFamily="18" charset="0"/>
          <a:ea typeface="ＭＳ Ｐゴシック" pitchFamily="-107" charset="-128"/>
          <a:cs typeface="ＭＳ Ｐゴシック" pitchFamily="-107" charset="-128"/>
        </a:defRPr>
      </a:lvl5pPr>
      <a:lvl6pPr marL="457200" algn="ctr" rtl="0" fontAlgn="base">
        <a:spcBef>
          <a:spcPct val="0"/>
        </a:spcBef>
        <a:spcAft>
          <a:spcPct val="0"/>
        </a:spcAft>
        <a:defRPr sz="4400">
          <a:solidFill>
            <a:schemeClr val="tx2"/>
          </a:solidFill>
          <a:latin typeface="Times" pitchFamily="18" charset="0"/>
        </a:defRPr>
      </a:lvl6pPr>
      <a:lvl7pPr marL="914400" algn="ctr" rtl="0" fontAlgn="base">
        <a:spcBef>
          <a:spcPct val="0"/>
        </a:spcBef>
        <a:spcAft>
          <a:spcPct val="0"/>
        </a:spcAft>
        <a:defRPr sz="4400">
          <a:solidFill>
            <a:schemeClr val="tx2"/>
          </a:solidFill>
          <a:latin typeface="Times" pitchFamily="18" charset="0"/>
        </a:defRPr>
      </a:lvl7pPr>
      <a:lvl8pPr marL="1371600" algn="ctr" rtl="0" fontAlgn="base">
        <a:spcBef>
          <a:spcPct val="0"/>
        </a:spcBef>
        <a:spcAft>
          <a:spcPct val="0"/>
        </a:spcAft>
        <a:defRPr sz="4400">
          <a:solidFill>
            <a:schemeClr val="tx2"/>
          </a:solidFill>
          <a:latin typeface="Times" pitchFamily="18" charset="0"/>
        </a:defRPr>
      </a:lvl8pPr>
      <a:lvl9pPr marL="1828800" algn="ctr" rtl="0" fontAlgn="base">
        <a:spcBef>
          <a:spcPct val="0"/>
        </a:spcBef>
        <a:spcAft>
          <a:spcPct val="0"/>
        </a:spcAft>
        <a:defRPr sz="4400">
          <a:solidFill>
            <a:schemeClr val="tx2"/>
          </a:solidFill>
          <a:latin typeface="Times"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7" charset="-128"/>
          <a:cs typeface="ＭＳ Ｐゴシック" pitchFamily="-107"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9032 BoE logo-R&amp;P 300dp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13"/>
          <p:cNvSpPr>
            <a:spLocks noGrp="1" noChangeArrowheads="1"/>
          </p:cNvSpPr>
          <p:nvPr>
            <p:ph type="ctrTitle"/>
          </p:nvPr>
        </p:nvSpPr>
        <p:spPr>
          <a:xfrm>
            <a:off x="685800" y="2420938"/>
            <a:ext cx="7772400" cy="531812"/>
          </a:xfrm>
        </p:spPr>
        <p:txBody>
          <a:bodyPr/>
          <a:lstStyle/>
          <a:p>
            <a:pPr algn="l" eaLnBrk="1" hangingPunct="1"/>
            <a:r>
              <a:rPr lang="en-GB" altLang="en-US" sz="2400" b="1" smtClean="0">
                <a:solidFill>
                  <a:srgbClr val="960000"/>
                </a:solidFill>
                <a:latin typeface="Arial" pitchFamily="34" charset="0"/>
                <a:ea typeface="ＭＳ Ｐゴシック" pitchFamily="34" charset="-128"/>
                <a:cs typeface="Arial" pitchFamily="34" charset="0"/>
              </a:rPr>
              <a:t>Inflation Report </a:t>
            </a:r>
            <a:br>
              <a:rPr lang="en-GB" altLang="en-US" sz="2400" b="1" smtClean="0">
                <a:solidFill>
                  <a:srgbClr val="960000"/>
                </a:solidFill>
                <a:latin typeface="Arial" pitchFamily="34" charset="0"/>
                <a:ea typeface="ＭＳ Ｐゴシック" pitchFamily="34" charset="-128"/>
                <a:cs typeface="Arial" pitchFamily="34" charset="0"/>
              </a:rPr>
            </a:br>
            <a:r>
              <a:rPr lang="en-GB" altLang="en-US" sz="2400" b="1" smtClean="0">
                <a:solidFill>
                  <a:srgbClr val="960000"/>
                </a:solidFill>
                <a:latin typeface="Arial" pitchFamily="34" charset="0"/>
                <a:ea typeface="ＭＳ Ｐゴシック" pitchFamily="34" charset="-128"/>
                <a:cs typeface="Arial" pitchFamily="34" charset="0"/>
              </a:rPr>
              <a:t>February 2016</a:t>
            </a:r>
          </a:p>
        </p:txBody>
      </p:sp>
      <p:sp>
        <p:nvSpPr>
          <p:cNvPr id="2052" name="Rectangle 14"/>
          <p:cNvSpPr>
            <a:spLocks noGrp="1" noChangeArrowheads="1"/>
          </p:cNvSpPr>
          <p:nvPr>
            <p:ph type="subTitle" idx="1"/>
          </p:nvPr>
        </p:nvSpPr>
        <p:spPr>
          <a:xfrm>
            <a:off x="685800" y="3141663"/>
            <a:ext cx="7772400" cy="719137"/>
          </a:xfrm>
        </p:spPr>
        <p:txBody>
          <a:bodyPr/>
          <a:lstStyle/>
          <a:p>
            <a:pPr algn="l" eaLnBrk="1" hangingPunct="1"/>
            <a:r>
              <a:rPr lang="en-GB" altLang="en-US" sz="2400" smtClean="0">
                <a:latin typeface="Arial" pitchFamily="34" charset="0"/>
                <a:ea typeface="ＭＳ Ｐゴシック" pitchFamily="34" charset="-128"/>
                <a:cs typeface="Arial" pitchFamily="34" charset="0"/>
              </a:rPr>
              <a:t>Costs and prices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ChangeArrowheads="1"/>
          </p:cNvSpPr>
          <p:nvPr/>
        </p:nvSpPr>
        <p:spPr bwMode="auto">
          <a:xfrm>
            <a:off x="179388" y="179388"/>
            <a:ext cx="750887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a:solidFill>
                  <a:srgbClr val="960000"/>
                </a:solidFill>
                <a:latin typeface="Arial" pitchFamily="34" charset="0"/>
              </a:rPr>
              <a:t>Chart 4.9</a:t>
            </a:r>
            <a:r>
              <a:rPr lang="en-GB" altLang="en-US" sz="2400">
                <a:solidFill>
                  <a:srgbClr val="960000"/>
                </a:solidFill>
                <a:latin typeface="Arial" pitchFamily="34" charset="0"/>
              </a:rPr>
              <a:t>  </a:t>
            </a:r>
            <a:r>
              <a:rPr lang="en-US" altLang="en-US" sz="2400">
                <a:solidFill>
                  <a:srgbClr val="960000"/>
                </a:solidFill>
                <a:latin typeface="Arial" pitchFamily="34" charset="0"/>
              </a:rPr>
              <a:t>Unit labour cost growth expected to ease a</a:t>
            </a:r>
          </a:p>
          <a:p>
            <a:pPr eaLnBrk="1" hangingPunct="1">
              <a:spcBef>
                <a:spcPct val="0"/>
              </a:spcBef>
              <a:buFontTx/>
              <a:buNone/>
            </a:pPr>
            <a:r>
              <a:rPr lang="en-US" altLang="en-US" sz="2400">
                <a:solidFill>
                  <a:srgbClr val="960000"/>
                </a:solidFill>
                <a:latin typeface="Arial" pitchFamily="34" charset="0"/>
              </a:rPr>
              <a:t>little in Q4</a:t>
            </a:r>
          </a:p>
          <a:p>
            <a:pPr eaLnBrk="1" hangingPunct="1">
              <a:spcBef>
                <a:spcPct val="0"/>
              </a:spcBef>
              <a:buFontTx/>
              <a:buNone/>
            </a:pPr>
            <a:r>
              <a:rPr lang="en-US" altLang="en-US" sz="2000">
                <a:latin typeface="Arial" pitchFamily="34" charset="0"/>
              </a:rPr>
              <a:t>Decomposition of four-quarter whole-economy unit labour cost</a:t>
            </a:r>
          </a:p>
          <a:p>
            <a:pPr eaLnBrk="1" hangingPunct="1">
              <a:spcBef>
                <a:spcPct val="0"/>
              </a:spcBef>
              <a:buFontTx/>
              <a:buNone/>
            </a:pPr>
            <a:r>
              <a:rPr lang="en-US" altLang="en-US" sz="2000">
                <a:latin typeface="Arial" pitchFamily="34" charset="0"/>
              </a:rPr>
              <a:t>growth</a:t>
            </a:r>
            <a:r>
              <a:rPr lang="en-US" altLang="en-US" sz="2400" baseline="30000">
                <a:latin typeface="Arial" pitchFamily="34" charset="0"/>
              </a:rPr>
              <a:t>(a)</a:t>
            </a:r>
          </a:p>
        </p:txBody>
      </p:sp>
      <p:sp>
        <p:nvSpPr>
          <p:cNvPr id="11267" name="Rectangle 1"/>
          <p:cNvSpPr>
            <a:spLocks noChangeArrowheads="1"/>
          </p:cNvSpPr>
          <p:nvPr/>
        </p:nvSpPr>
        <p:spPr bwMode="auto">
          <a:xfrm>
            <a:off x="204788" y="6235700"/>
            <a:ext cx="8705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15900" indent="-215900"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a:spcBef>
                <a:spcPct val="0"/>
              </a:spcBef>
              <a:buFontTx/>
              <a:buNone/>
            </a:pPr>
            <a:r>
              <a:rPr lang="en-US" altLang="en-US" sz="800">
                <a:latin typeface="Arial" pitchFamily="34" charset="0"/>
              </a:rPr>
              <a:t>Sources:  ONS and Bank calculations.</a:t>
            </a:r>
          </a:p>
          <a:p>
            <a:pPr>
              <a:spcBef>
                <a:spcPct val="0"/>
              </a:spcBef>
              <a:buFontTx/>
              <a:buNone/>
            </a:pPr>
            <a:endParaRPr lang="en-US" altLang="en-US" sz="800">
              <a:latin typeface="Arial" pitchFamily="34" charset="0"/>
            </a:endParaRPr>
          </a:p>
          <a:p>
            <a:pPr>
              <a:spcBef>
                <a:spcPct val="0"/>
              </a:spcBef>
              <a:buFontTx/>
              <a:buNone/>
            </a:pPr>
            <a:r>
              <a:rPr lang="en-US" altLang="en-US" sz="800">
                <a:latin typeface="Arial" pitchFamily="34" charset="0"/>
              </a:rPr>
              <a:t>(a)	Based on the whole-economy unit labour cost measure defined in </a:t>
            </a:r>
            <a:r>
              <a:rPr lang="en-US" altLang="en-US" sz="800" b="1">
                <a:latin typeface="Arial" pitchFamily="34" charset="0"/>
              </a:rPr>
              <a:t>Table 4.B</a:t>
            </a:r>
            <a:r>
              <a:rPr lang="en-US" altLang="en-US" sz="800">
                <a:latin typeface="Arial" pitchFamily="34" charset="0"/>
              </a:rPr>
              <a:t>.  The diamond shows Bank staff’s projection for 2015 Q4.  Employment data have been adjusted for expected revisions to the Labour Force Survey to incorporate the latest ONS population </a:t>
            </a:r>
            <a:r>
              <a:rPr lang="en-GB" altLang="en-US" sz="800">
                <a:latin typeface="Arial" pitchFamily="34" charset="0"/>
              </a:rPr>
              <a:t>estimates and projections.</a:t>
            </a:r>
          </a:p>
        </p:txBody>
      </p:sp>
      <p:pic>
        <p:nvPicPr>
          <p:cNvPr id="1126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19275" y="1597025"/>
            <a:ext cx="4286250" cy="420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ChangeArrowheads="1"/>
          </p:cNvSpPr>
          <p:nvPr/>
        </p:nvSpPr>
        <p:spPr bwMode="auto">
          <a:xfrm>
            <a:off x="179388" y="179388"/>
            <a:ext cx="86296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a:solidFill>
                  <a:srgbClr val="960000"/>
                </a:solidFill>
                <a:latin typeface="Arial" pitchFamily="34" charset="0"/>
              </a:rPr>
              <a:t>Chart 4.10</a:t>
            </a:r>
            <a:r>
              <a:rPr lang="en-GB" altLang="en-US" sz="2400">
                <a:solidFill>
                  <a:srgbClr val="960000"/>
                </a:solidFill>
                <a:latin typeface="Arial" pitchFamily="34" charset="0"/>
              </a:rPr>
              <a:t>  </a:t>
            </a:r>
            <a:r>
              <a:rPr lang="en-US" altLang="en-US" sz="2400">
                <a:solidFill>
                  <a:srgbClr val="960000"/>
                </a:solidFill>
                <a:latin typeface="Arial" pitchFamily="34" charset="0"/>
              </a:rPr>
              <a:t>Broad money growth remains stable</a:t>
            </a:r>
          </a:p>
          <a:p>
            <a:pPr eaLnBrk="1" hangingPunct="1">
              <a:spcBef>
                <a:spcPct val="0"/>
              </a:spcBef>
              <a:buFontTx/>
              <a:buNone/>
            </a:pPr>
            <a:r>
              <a:rPr lang="en-US" altLang="en-US" sz="2000">
                <a:latin typeface="Arial" pitchFamily="34" charset="0"/>
              </a:rPr>
              <a:t>Broad money and nominal GDP</a:t>
            </a:r>
            <a:endParaRPr lang="en-US" altLang="en-US" sz="2000" baseline="30000">
              <a:latin typeface="Arial" pitchFamily="34" charset="0"/>
            </a:endParaRPr>
          </a:p>
        </p:txBody>
      </p:sp>
      <p:sp>
        <p:nvSpPr>
          <p:cNvPr id="12291" name="Rectangle 1"/>
          <p:cNvSpPr>
            <a:spLocks noChangeArrowheads="1"/>
          </p:cNvSpPr>
          <p:nvPr/>
        </p:nvSpPr>
        <p:spPr bwMode="auto">
          <a:xfrm>
            <a:off x="204788" y="6356350"/>
            <a:ext cx="87058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15900" indent="-215900"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US" altLang="en-US" sz="800">
                <a:latin typeface="Arial" pitchFamily="34" charset="0"/>
              </a:rPr>
              <a:t>(a)	M4 excluding intermediate other financial corporations (OFCs).  Intermediate OFCs are:  mortgage and housing credit corporations;  non-bank credit grantors;  bank holding companies;  securitisation special purpose vehicles;  other activities auxiliary to financial intermediation;  and ‘other financial intermediaries’ belonging to the same financial group.</a:t>
            </a:r>
          </a:p>
          <a:p>
            <a:pPr eaLnBrk="1" hangingPunct="1">
              <a:spcBef>
                <a:spcPct val="0"/>
              </a:spcBef>
              <a:buFontTx/>
              <a:buNone/>
            </a:pPr>
            <a:r>
              <a:rPr lang="en-US" altLang="en-US" sz="800">
                <a:latin typeface="Arial" pitchFamily="34" charset="0"/>
              </a:rPr>
              <a:t>(b)	At current market prices.  The latest observation is 2015 Q3.</a:t>
            </a:r>
            <a:endParaRPr lang="en-GB" altLang="en-US" sz="800">
              <a:latin typeface="Arial" pitchFamily="34" charset="0"/>
            </a:endParaRPr>
          </a:p>
        </p:txBody>
      </p:sp>
      <p:pic>
        <p:nvPicPr>
          <p:cNvPr id="1229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19275" y="1352550"/>
            <a:ext cx="53975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ChangeArrowheads="1"/>
          </p:cNvSpPr>
          <p:nvPr/>
        </p:nvSpPr>
        <p:spPr bwMode="auto">
          <a:xfrm>
            <a:off x="687388" y="3240088"/>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algn="ctr">
              <a:spcBef>
                <a:spcPct val="0"/>
              </a:spcBef>
              <a:buFontTx/>
              <a:buNone/>
            </a:pPr>
            <a:r>
              <a:rPr lang="en-GB" altLang="en-US" sz="2400" b="1">
                <a:solidFill>
                  <a:srgbClr val="960000"/>
                </a:solidFill>
                <a:latin typeface="Arial" pitchFamily="34" charset="0"/>
                <a:cs typeface="Arial" pitchFamily="34" charset="0"/>
              </a:rPr>
              <a:t>Tables</a:t>
            </a:r>
            <a:endParaRPr lang="en-GB" altLang="en-US"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9388" y="179388"/>
            <a:ext cx="8718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US" altLang="en-US" sz="2400" b="1">
                <a:solidFill>
                  <a:srgbClr val="960000"/>
                </a:solidFill>
                <a:latin typeface="Arial" pitchFamily="34" charset="0"/>
              </a:rPr>
              <a:t>Table 4.A  </a:t>
            </a:r>
            <a:r>
              <a:rPr lang="en-US" altLang="en-US" sz="2400">
                <a:latin typeface="Arial" pitchFamily="34" charset="0"/>
              </a:rPr>
              <a:t>Monitoring the MPC’s key judgements</a:t>
            </a:r>
            <a:endParaRPr lang="en-GB" altLang="en-US" sz="2400">
              <a:latin typeface="Arial" pitchFamily="34" charset="0"/>
            </a:endParaRPr>
          </a:p>
        </p:txBody>
      </p:sp>
      <p:pic>
        <p:nvPicPr>
          <p:cNvPr id="1433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952500"/>
            <a:ext cx="7442200" cy="559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79388" y="179388"/>
            <a:ext cx="8734425"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US" altLang="en-US" sz="2400" b="1">
                <a:solidFill>
                  <a:srgbClr val="960000"/>
                </a:solidFill>
                <a:latin typeface="Arial" pitchFamily="34" charset="0"/>
              </a:rPr>
              <a:t>Table 4.B  </a:t>
            </a:r>
            <a:r>
              <a:rPr lang="en-US" altLang="en-US" sz="2400">
                <a:solidFill>
                  <a:srgbClr val="960000"/>
                </a:solidFill>
                <a:latin typeface="Arial" pitchFamily="34" charset="0"/>
              </a:rPr>
              <a:t>There are a number of ways of measuring unit labour costs</a:t>
            </a:r>
          </a:p>
          <a:p>
            <a:pPr eaLnBrk="1" hangingPunct="1">
              <a:spcBef>
                <a:spcPct val="0"/>
              </a:spcBef>
              <a:buFontTx/>
              <a:buNone/>
            </a:pPr>
            <a:r>
              <a:rPr lang="en-US" altLang="en-US" sz="2000">
                <a:latin typeface="Arial" pitchFamily="34" charset="0"/>
              </a:rPr>
              <a:t>Measures of unit labour costs</a:t>
            </a:r>
            <a:r>
              <a:rPr lang="en-US" altLang="en-US" sz="2400" baseline="30000">
                <a:latin typeface="Arial" pitchFamily="34" charset="0"/>
              </a:rPr>
              <a:t>(a)</a:t>
            </a:r>
          </a:p>
        </p:txBody>
      </p:sp>
      <p:sp>
        <p:nvSpPr>
          <p:cNvPr id="15363" name="Rectangle 1"/>
          <p:cNvSpPr>
            <a:spLocks noChangeArrowheads="1"/>
          </p:cNvSpPr>
          <p:nvPr/>
        </p:nvSpPr>
        <p:spPr bwMode="auto">
          <a:xfrm>
            <a:off x="211138" y="5741988"/>
            <a:ext cx="87344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sz="800" dirty="0"/>
              <a:t>Sources:  </a:t>
            </a:r>
            <a:r>
              <a:rPr lang="en-GB" sz="800" dirty="0"/>
              <a:t>ONS and Bank calculations.</a:t>
            </a:r>
            <a:endParaRPr lang="en-US" sz="800" dirty="0"/>
          </a:p>
          <a:p>
            <a:pPr>
              <a:defRPr/>
            </a:pPr>
            <a:endParaRPr lang="en-US" sz="800" dirty="0"/>
          </a:p>
          <a:p>
            <a:pPr marL="216000" indent="-216000">
              <a:defRPr/>
            </a:pPr>
            <a:r>
              <a:rPr lang="en-US" sz="800" dirty="0"/>
              <a:t>(a)	Based on the </a:t>
            </a:r>
            <a:r>
              <a:rPr lang="en-US" sz="800" dirty="0" err="1"/>
              <a:t>backcast</a:t>
            </a:r>
            <a:r>
              <a:rPr lang="en-US" sz="800" dirty="0"/>
              <a:t> for the final estimate of GDP (or private sector output, in the case of the private sector measures).</a:t>
            </a:r>
          </a:p>
          <a:p>
            <a:pPr marL="216000" indent="-216000">
              <a:defRPr/>
            </a:pPr>
            <a:r>
              <a:rPr lang="en-US" sz="800" dirty="0"/>
              <a:t>(b)	Employers’ social contributions.</a:t>
            </a:r>
          </a:p>
          <a:p>
            <a:pPr marL="216000" indent="-216000">
              <a:defRPr/>
            </a:pPr>
            <a:r>
              <a:rPr lang="en-US" sz="800" dirty="0"/>
              <a:t>(c)	Calculated from mixed income, assuming that the share of employment income in that is the same as the share of employee compensation in nominal GDP less mixed income.</a:t>
            </a:r>
          </a:p>
          <a:p>
            <a:pPr marL="216000" indent="-216000">
              <a:defRPr/>
            </a:pPr>
            <a:r>
              <a:rPr lang="en-US" sz="800" dirty="0"/>
              <a:t>(d)	Calculated as whole-economy </a:t>
            </a:r>
            <a:r>
              <a:rPr lang="en-US" sz="800" dirty="0" err="1"/>
              <a:t>labour</a:t>
            </a:r>
            <a:r>
              <a:rPr lang="en-US" sz="800" dirty="0"/>
              <a:t> (wage) costs divided by GDP.</a:t>
            </a:r>
          </a:p>
          <a:p>
            <a:pPr marL="216000" indent="-216000">
              <a:defRPr/>
            </a:pPr>
            <a:r>
              <a:rPr lang="en-US" sz="800" dirty="0"/>
              <a:t>(e)	Productivity per head, where employment data have been adjusted for expected revisions to the </a:t>
            </a:r>
            <a:r>
              <a:rPr lang="en-US" sz="800" dirty="0" err="1"/>
              <a:t>Labour</a:t>
            </a:r>
            <a:r>
              <a:rPr lang="en-US" sz="800" dirty="0"/>
              <a:t> Force Survey to incorporate the latest ONS population estimates and projections.</a:t>
            </a:r>
            <a:endParaRPr lang="en-GB" sz="800" dirty="0"/>
          </a:p>
        </p:txBody>
      </p:sp>
      <p:pic>
        <p:nvPicPr>
          <p:cNvPr id="15364" name="Picture 5"/>
          <p:cNvPicPr>
            <a:picLocks noChangeAspect="1" noChangeArrowheads="1"/>
          </p:cNvPicPr>
          <p:nvPr/>
        </p:nvPicPr>
        <p:blipFill>
          <a:blip r:embed="rId3">
            <a:extLst>
              <a:ext uri="{28A0092B-C50C-407E-A947-70E740481C1C}">
                <a14:useLocalDpi xmlns:a14="http://schemas.microsoft.com/office/drawing/2010/main" val="0"/>
              </a:ext>
            </a:extLst>
          </a:blip>
          <a:srcRect t="10683"/>
          <a:stretch>
            <a:fillRect/>
          </a:stretch>
        </p:blipFill>
        <p:spPr bwMode="auto">
          <a:xfrm>
            <a:off x="247650" y="1654175"/>
            <a:ext cx="8661400" cy="2360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ChangeArrowheads="1"/>
          </p:cNvSpPr>
          <p:nvPr/>
        </p:nvSpPr>
        <p:spPr bwMode="auto">
          <a:xfrm>
            <a:off x="179388" y="179388"/>
            <a:ext cx="87344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US" altLang="en-US" sz="2400" b="1">
                <a:solidFill>
                  <a:srgbClr val="960000"/>
                </a:solidFill>
                <a:latin typeface="Arial" pitchFamily="34" charset="0"/>
              </a:rPr>
              <a:t>Table 4.C  </a:t>
            </a:r>
            <a:r>
              <a:rPr lang="en-US" altLang="en-US" sz="2400">
                <a:latin typeface="Arial" pitchFamily="34" charset="0"/>
              </a:rPr>
              <a:t>Indicators of inflation expectations</a:t>
            </a:r>
            <a:r>
              <a:rPr lang="en-US" altLang="en-US" sz="2400" baseline="30000">
                <a:latin typeface="Arial" pitchFamily="34" charset="0"/>
              </a:rPr>
              <a:t>(a)</a:t>
            </a:r>
            <a:endParaRPr lang="en-US" altLang="en-US" sz="2800">
              <a:latin typeface="Arial" pitchFamily="34" charset="0"/>
            </a:endParaRPr>
          </a:p>
        </p:txBody>
      </p:sp>
      <p:sp>
        <p:nvSpPr>
          <p:cNvPr id="15363" name="Rectangle 1"/>
          <p:cNvSpPr>
            <a:spLocks noChangeArrowheads="1"/>
          </p:cNvSpPr>
          <p:nvPr/>
        </p:nvSpPr>
        <p:spPr bwMode="auto">
          <a:xfrm>
            <a:off x="211138" y="5248275"/>
            <a:ext cx="873442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sz="800" dirty="0"/>
              <a:t>Sources:  Bank of England, Barclays Capital, Bloomberg, CBI (all rights reserved), Citigroup, </a:t>
            </a:r>
            <a:r>
              <a:rPr lang="en-US" sz="800" dirty="0" err="1"/>
              <a:t>GfK</a:t>
            </a:r>
            <a:r>
              <a:rPr lang="en-US" sz="800" dirty="0"/>
              <a:t>, ONS, </a:t>
            </a:r>
            <a:r>
              <a:rPr lang="en-US" sz="800" dirty="0" err="1"/>
              <a:t>YouGov</a:t>
            </a:r>
            <a:r>
              <a:rPr lang="en-US" sz="800" dirty="0"/>
              <a:t> </a:t>
            </a:r>
            <a:r>
              <a:rPr lang="en-GB" sz="800" dirty="0"/>
              <a:t>and Bank calculations.</a:t>
            </a:r>
            <a:endParaRPr lang="en-US" sz="800" dirty="0"/>
          </a:p>
          <a:p>
            <a:pPr>
              <a:defRPr/>
            </a:pPr>
            <a:endParaRPr lang="en-US" sz="800" dirty="0"/>
          </a:p>
          <a:p>
            <a:pPr marL="216000" indent="-216000">
              <a:defRPr/>
            </a:pPr>
            <a:r>
              <a:rPr lang="en-US" sz="800" dirty="0"/>
              <a:t>(a)	Data are non seasonally adjusted.</a:t>
            </a:r>
          </a:p>
          <a:p>
            <a:pPr marL="216000" indent="-216000">
              <a:defRPr/>
            </a:pPr>
            <a:r>
              <a:rPr lang="en-US" sz="800" dirty="0"/>
              <a:t>(b)	Dates in parentheses indicate start dates of the data series.</a:t>
            </a:r>
          </a:p>
          <a:p>
            <a:pPr marL="216000" indent="-216000">
              <a:defRPr/>
            </a:pPr>
            <a:r>
              <a:rPr lang="en-US" sz="800" dirty="0"/>
              <a:t>(c)	Financial markets data are averages from 4 January to 27 January 2016.  </a:t>
            </a:r>
            <a:r>
              <a:rPr lang="en-US" sz="800" dirty="0" err="1"/>
              <a:t>YouGov</a:t>
            </a:r>
            <a:r>
              <a:rPr lang="en-US" sz="800" dirty="0"/>
              <a:t>/Citigroup data are for </a:t>
            </a:r>
            <a:r>
              <a:rPr lang="en-GB" sz="800" dirty="0"/>
              <a:t>January.</a:t>
            </a:r>
          </a:p>
          <a:p>
            <a:pPr marL="216000" indent="-216000">
              <a:defRPr/>
            </a:pPr>
            <a:r>
              <a:rPr lang="en-US" sz="800" dirty="0"/>
              <a:t>(d)	The household surveys ask about expected changes in prices but do not reference a specific price index, and the measures are based on the median estimated price change.</a:t>
            </a:r>
          </a:p>
          <a:p>
            <a:pPr marL="216000" indent="-216000">
              <a:defRPr/>
            </a:pPr>
            <a:r>
              <a:rPr lang="en-US" sz="800" dirty="0"/>
              <a:t>(e)	CBI data for the manufacturing, business/consumer services and distribution sectors, weighted together using nominal shares in value added.  Companies are asked about the expected percentage price change over the coming twelve months in the markets in which they compete.</a:t>
            </a:r>
          </a:p>
          <a:p>
            <a:pPr marL="216000" indent="-216000">
              <a:defRPr/>
            </a:pPr>
            <a:r>
              <a:rPr lang="en-US" sz="800" dirty="0"/>
              <a:t>(f)	Instantaneous RPI inflation one year ahead implied from swaps.</a:t>
            </a:r>
          </a:p>
          <a:p>
            <a:pPr marL="216000" indent="-216000">
              <a:defRPr/>
            </a:pPr>
            <a:r>
              <a:rPr lang="en-US" sz="800" dirty="0"/>
              <a:t>(g)	Bank’s survey of external forecasters, inflation rate three years ahead.</a:t>
            </a:r>
          </a:p>
          <a:p>
            <a:pPr marL="216000" indent="-216000">
              <a:defRPr/>
            </a:pPr>
            <a:r>
              <a:rPr lang="en-US" sz="800" dirty="0"/>
              <a:t>(h)	Instantaneous RPI inflation three years ahead implied from swaps.</a:t>
            </a:r>
          </a:p>
          <a:p>
            <a:pPr marL="216000" indent="-216000">
              <a:defRPr/>
            </a:pPr>
            <a:r>
              <a:rPr lang="en-US" sz="800" dirty="0"/>
              <a:t>(</a:t>
            </a:r>
            <a:r>
              <a:rPr lang="en-US" sz="800" dirty="0" err="1"/>
              <a:t>i</a:t>
            </a:r>
            <a:r>
              <a:rPr lang="en-US" sz="800" dirty="0"/>
              <a:t>)	Five-year, five-year forward RPI inflation implied from swaps.</a:t>
            </a:r>
            <a:endParaRPr lang="en-GB" sz="800" dirty="0"/>
          </a:p>
        </p:txBody>
      </p:sp>
      <p:pic>
        <p:nvPicPr>
          <p:cNvPr id="1638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4350" y="912813"/>
            <a:ext cx="3708400" cy="4279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8" y="179388"/>
            <a:ext cx="8142287"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a:solidFill>
                  <a:srgbClr val="960000"/>
                </a:solidFill>
                <a:latin typeface="Arial" pitchFamily="34" charset="0"/>
              </a:rPr>
              <a:t>Chart 4.1</a:t>
            </a:r>
            <a:r>
              <a:rPr lang="en-GB" altLang="en-US" sz="2400">
                <a:solidFill>
                  <a:srgbClr val="960000"/>
                </a:solidFill>
                <a:latin typeface="Arial" pitchFamily="34" charset="0"/>
              </a:rPr>
              <a:t>  </a:t>
            </a:r>
            <a:r>
              <a:rPr lang="en-US" altLang="en-US" sz="2400">
                <a:solidFill>
                  <a:srgbClr val="960000"/>
                </a:solidFill>
                <a:latin typeface="Arial" pitchFamily="34" charset="0"/>
              </a:rPr>
              <a:t>CPI inflation expected to have picked up further</a:t>
            </a:r>
          </a:p>
          <a:p>
            <a:pPr eaLnBrk="1" hangingPunct="1">
              <a:spcBef>
                <a:spcPct val="0"/>
              </a:spcBef>
              <a:buFontTx/>
              <a:buNone/>
            </a:pPr>
            <a:r>
              <a:rPr lang="en-US" altLang="en-US" sz="2400">
                <a:solidFill>
                  <a:srgbClr val="960000"/>
                </a:solidFill>
                <a:latin typeface="Arial" pitchFamily="34" charset="0"/>
              </a:rPr>
              <a:t>in January</a:t>
            </a:r>
          </a:p>
          <a:p>
            <a:pPr eaLnBrk="1" hangingPunct="1">
              <a:spcBef>
                <a:spcPct val="0"/>
              </a:spcBef>
              <a:buFontTx/>
              <a:buNone/>
            </a:pPr>
            <a:r>
              <a:rPr lang="en-US" altLang="en-US" sz="2000">
                <a:latin typeface="Arial" pitchFamily="34" charset="0"/>
              </a:rPr>
              <a:t>Bank staff’s projection for near-term CPI inflation</a:t>
            </a:r>
            <a:r>
              <a:rPr lang="en-US" altLang="en-US" sz="2000" baseline="30000">
                <a:latin typeface="Arial" pitchFamily="34" charset="0"/>
              </a:rPr>
              <a:t>(a)</a:t>
            </a:r>
          </a:p>
        </p:txBody>
      </p:sp>
      <p:sp>
        <p:nvSpPr>
          <p:cNvPr id="3075" name="Rectangle 1"/>
          <p:cNvSpPr>
            <a:spLocks noChangeArrowheads="1"/>
          </p:cNvSpPr>
          <p:nvPr/>
        </p:nvSpPr>
        <p:spPr bwMode="auto">
          <a:xfrm>
            <a:off x="204788" y="6351588"/>
            <a:ext cx="87058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15900" indent="-215900"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a:spcBef>
                <a:spcPct val="0"/>
              </a:spcBef>
              <a:buFontTx/>
              <a:buNone/>
            </a:pPr>
            <a:r>
              <a:rPr lang="en-US" altLang="en-US" sz="800">
                <a:latin typeface="Arial" pitchFamily="34" charset="0"/>
              </a:rPr>
              <a:t>(a)	The green diamonds show Bank staff’s central projection for CPI inflation in October, November and December 2015 at the time of the November Inflation </a:t>
            </a:r>
            <a:r>
              <a:rPr lang="en-US" altLang="en-US" sz="800" i="1">
                <a:latin typeface="Arial" pitchFamily="34" charset="0"/>
              </a:rPr>
              <a:t>Report</a:t>
            </a:r>
            <a:r>
              <a:rPr lang="en-US" altLang="en-US" sz="800">
                <a:latin typeface="Arial" pitchFamily="34" charset="0"/>
              </a:rPr>
              <a:t>.  The blue diamonds show the current staff projection for January, February and March 2016.  The bands on each side of the diamonds show the root mean squared error of the projections for CPI inflation one, two and three months ahead made since 2004.</a:t>
            </a:r>
            <a:endParaRPr lang="en-GB" altLang="en-US" sz="800">
              <a:latin typeface="Arial" pitchFamily="34" charset="0"/>
            </a:endParaRPr>
          </a:p>
        </p:txBody>
      </p:sp>
      <p:pic>
        <p:nvPicPr>
          <p:cNvPr id="307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35150" y="1282700"/>
            <a:ext cx="5160963"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ChangeArrowheads="1"/>
          </p:cNvSpPr>
          <p:nvPr/>
        </p:nvSpPr>
        <p:spPr bwMode="auto">
          <a:xfrm>
            <a:off x="179388" y="179388"/>
            <a:ext cx="7897812"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a:solidFill>
                  <a:srgbClr val="960000"/>
                </a:solidFill>
                <a:latin typeface="Arial" pitchFamily="34" charset="0"/>
              </a:rPr>
              <a:t>Chart 4.2</a:t>
            </a:r>
            <a:r>
              <a:rPr lang="en-GB" altLang="en-US" sz="2400">
                <a:solidFill>
                  <a:srgbClr val="960000"/>
                </a:solidFill>
                <a:latin typeface="Arial" pitchFamily="34" charset="0"/>
              </a:rPr>
              <a:t>  </a:t>
            </a:r>
            <a:r>
              <a:rPr lang="en-US" altLang="en-US" sz="2400">
                <a:solidFill>
                  <a:srgbClr val="960000"/>
                </a:solidFill>
                <a:latin typeface="Arial" pitchFamily="34" charset="0"/>
              </a:rPr>
              <a:t>The drag on inflation from energy price falls is</a:t>
            </a:r>
          </a:p>
          <a:p>
            <a:pPr eaLnBrk="1" hangingPunct="1">
              <a:spcBef>
                <a:spcPct val="0"/>
              </a:spcBef>
              <a:buFontTx/>
              <a:buNone/>
            </a:pPr>
            <a:r>
              <a:rPr lang="en-US" altLang="en-US" sz="2400">
                <a:solidFill>
                  <a:srgbClr val="960000"/>
                </a:solidFill>
                <a:latin typeface="Arial" pitchFamily="34" charset="0"/>
              </a:rPr>
              <a:t>likely to persist in 2016 H1</a:t>
            </a:r>
          </a:p>
          <a:p>
            <a:pPr eaLnBrk="1" hangingPunct="1">
              <a:spcBef>
                <a:spcPct val="0"/>
              </a:spcBef>
              <a:buFontTx/>
              <a:buNone/>
            </a:pPr>
            <a:r>
              <a:rPr lang="en-US" altLang="en-US" sz="2000">
                <a:latin typeface="Arial" pitchFamily="34" charset="0"/>
              </a:rPr>
              <a:t>Contributions to CPI inflation</a:t>
            </a:r>
            <a:r>
              <a:rPr lang="en-US" altLang="en-US" sz="2400" baseline="30000">
                <a:latin typeface="Arial" pitchFamily="34" charset="0"/>
              </a:rPr>
              <a:t>(a)</a:t>
            </a:r>
          </a:p>
        </p:txBody>
      </p:sp>
      <p:sp>
        <p:nvSpPr>
          <p:cNvPr id="4099" name="Rectangle 1"/>
          <p:cNvSpPr>
            <a:spLocks noChangeArrowheads="1"/>
          </p:cNvSpPr>
          <p:nvPr/>
        </p:nvSpPr>
        <p:spPr bwMode="auto">
          <a:xfrm>
            <a:off x="204788" y="5865813"/>
            <a:ext cx="87058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sz="800" dirty="0"/>
              <a:t>Sources:  Bloomberg, Department of Energy and Climate Change, ONS and Bank calculations.</a:t>
            </a:r>
          </a:p>
          <a:p>
            <a:pPr>
              <a:defRPr/>
            </a:pPr>
            <a:endParaRPr lang="en-US" sz="800" dirty="0"/>
          </a:p>
          <a:p>
            <a:pPr marL="228600" indent="-228600">
              <a:buFontTx/>
              <a:buAutoNum type="alphaLcParenBoth"/>
              <a:defRPr/>
            </a:pPr>
            <a:r>
              <a:rPr lang="en-US" sz="800" dirty="0"/>
              <a:t>Contributions to annual CPI inflation.  Figures in parentheses are weights in the CPI basket in 2015, and may not sum to 100 due to rounding. </a:t>
            </a:r>
          </a:p>
          <a:p>
            <a:pPr marL="228600" indent="-228600">
              <a:buFontTx/>
              <a:buAutoNum type="alphaLcParenBoth"/>
              <a:defRPr/>
            </a:pPr>
            <a:r>
              <a:rPr lang="en-US" sz="800" dirty="0"/>
              <a:t>Calculated as the difference between CPI inflation and the other contributions identified in the chart.</a:t>
            </a:r>
          </a:p>
          <a:p>
            <a:pPr marL="216000" indent="-216000">
              <a:defRPr/>
            </a:pPr>
            <a:r>
              <a:rPr lang="en-US" sz="800" dirty="0"/>
              <a:t>(c)	Bank staff estimates.  Electricity, gas and other fuels estimates are conditioned on the assumption that utilities companies reduce gas prices by an average of 5% in early 2016.  Fuels and lubricants estimates use Department of Energy and Climate Change petrol price data for January 2016 and are then based on the February 2016 sterling oil futures curve shown in </a:t>
            </a:r>
            <a:r>
              <a:rPr lang="en-US" sz="800" b="1" dirty="0"/>
              <a:t>Chart 4.4</a:t>
            </a:r>
            <a:r>
              <a:rPr lang="en-US" sz="800" dirty="0"/>
              <a:t>.</a:t>
            </a:r>
            <a:endParaRPr lang="en-GB" sz="800" dirty="0"/>
          </a:p>
        </p:txBody>
      </p:sp>
      <p:pic>
        <p:nvPicPr>
          <p:cNvPr id="410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19275" y="1377950"/>
            <a:ext cx="460375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179388" y="179388"/>
            <a:ext cx="8574087"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a:solidFill>
                  <a:srgbClr val="960000"/>
                </a:solidFill>
                <a:latin typeface="Arial" pitchFamily="34" charset="0"/>
              </a:rPr>
              <a:t>Chart 4.3</a:t>
            </a:r>
            <a:r>
              <a:rPr lang="en-GB" altLang="en-US" sz="2400">
                <a:solidFill>
                  <a:srgbClr val="960000"/>
                </a:solidFill>
                <a:latin typeface="Arial" pitchFamily="34" charset="0"/>
              </a:rPr>
              <a:t>  </a:t>
            </a:r>
            <a:r>
              <a:rPr lang="en-US" altLang="en-US" sz="2400">
                <a:solidFill>
                  <a:srgbClr val="960000"/>
                </a:solidFill>
                <a:latin typeface="Arial" pitchFamily="34" charset="0"/>
              </a:rPr>
              <a:t>Core inflation measures have risen but remain relatively low</a:t>
            </a:r>
          </a:p>
          <a:p>
            <a:pPr eaLnBrk="1" hangingPunct="1">
              <a:spcBef>
                <a:spcPct val="0"/>
              </a:spcBef>
              <a:buFontTx/>
              <a:buNone/>
            </a:pPr>
            <a:r>
              <a:rPr lang="en-US" altLang="en-US" sz="2000">
                <a:latin typeface="Arial" pitchFamily="34" charset="0"/>
              </a:rPr>
              <a:t>CPI inflation and measures of core CPI inflation</a:t>
            </a:r>
            <a:endParaRPr lang="en-US" altLang="en-US" sz="2000" baseline="30000">
              <a:latin typeface="Arial" pitchFamily="34" charset="0"/>
            </a:endParaRPr>
          </a:p>
        </p:txBody>
      </p:sp>
      <p:sp>
        <p:nvSpPr>
          <p:cNvPr id="5123" name="Rectangle 1"/>
          <p:cNvSpPr>
            <a:spLocks noChangeArrowheads="1"/>
          </p:cNvSpPr>
          <p:nvPr/>
        </p:nvSpPr>
        <p:spPr bwMode="auto">
          <a:xfrm>
            <a:off x="204788" y="5989638"/>
            <a:ext cx="87058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15900" indent="-215900"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pPr>
              <a:defRPr/>
            </a:pPr>
            <a:r>
              <a:rPr lang="en-US" sz="800" dirty="0" smtClean="0"/>
              <a:t>Sources:  ONS </a:t>
            </a:r>
            <a:r>
              <a:rPr lang="en-US" sz="800" dirty="0"/>
              <a:t>and Bank calculations</a:t>
            </a:r>
            <a:r>
              <a:rPr lang="en-US" sz="800" dirty="0" smtClean="0"/>
              <a:t>.</a:t>
            </a:r>
            <a:endParaRPr lang="en-US" sz="800" dirty="0"/>
          </a:p>
          <a:p>
            <a:pPr>
              <a:defRPr/>
            </a:pPr>
            <a:endParaRPr lang="en-US" sz="800" dirty="0"/>
          </a:p>
          <a:p>
            <a:pPr marL="216000" indent="-216000">
              <a:defRPr/>
            </a:pPr>
            <a:r>
              <a:rPr lang="en-US" sz="800" dirty="0"/>
              <a:t>(a)	Swathe includes measures of core CPI, all adjusted by Bank staff for changes in the rate </a:t>
            </a:r>
            <a:r>
              <a:rPr lang="en-US" sz="800" dirty="0" smtClean="0"/>
              <a:t>of VAT</a:t>
            </a:r>
            <a:r>
              <a:rPr lang="en-US" sz="800" dirty="0"/>
              <a:t>, though there is uncertainty around the precise impact of those </a:t>
            </a:r>
            <a:r>
              <a:rPr lang="en-US" sz="800" dirty="0" smtClean="0"/>
              <a:t>changes.  It includes measures </a:t>
            </a:r>
            <a:r>
              <a:rPr lang="en-US" sz="800" dirty="0"/>
              <a:t>of CPI </a:t>
            </a:r>
            <a:r>
              <a:rPr lang="en-US" sz="800" dirty="0" smtClean="0"/>
              <a:t>excluding:  food </a:t>
            </a:r>
            <a:r>
              <a:rPr lang="en-US" sz="800" dirty="0"/>
              <a:t>and </a:t>
            </a:r>
            <a:r>
              <a:rPr lang="en-US" sz="800" dirty="0" smtClean="0"/>
              <a:t>energy;  food</a:t>
            </a:r>
            <a:r>
              <a:rPr lang="en-US" sz="800" dirty="0"/>
              <a:t>, non-alcoholic beverages and energy</a:t>
            </a:r>
            <a:r>
              <a:rPr lang="en-US" sz="800" dirty="0" smtClean="0"/>
              <a:t>;  food</a:t>
            </a:r>
            <a:r>
              <a:rPr lang="en-US" sz="800" dirty="0"/>
              <a:t>, alcohol, energy and </a:t>
            </a:r>
            <a:r>
              <a:rPr lang="en-US" sz="800" dirty="0" smtClean="0"/>
              <a:t>tobacco;  food</a:t>
            </a:r>
            <a:r>
              <a:rPr lang="en-US" sz="800" dirty="0"/>
              <a:t>, alcohol, energy, tobacco and </a:t>
            </a:r>
            <a:r>
              <a:rPr lang="en-US" sz="800" dirty="0" smtClean="0"/>
              <a:t>education;  food, </a:t>
            </a:r>
            <a:br>
              <a:rPr lang="en-US" sz="800" dirty="0" smtClean="0"/>
            </a:br>
            <a:r>
              <a:rPr lang="en-US" sz="800" dirty="0" smtClean="0"/>
              <a:t>non-alcoholic </a:t>
            </a:r>
            <a:r>
              <a:rPr lang="en-US" sz="800" dirty="0"/>
              <a:t>beverages, alcohol, energy and </a:t>
            </a:r>
            <a:r>
              <a:rPr lang="en-US" sz="800" dirty="0" smtClean="0"/>
              <a:t>tobacco;  food</a:t>
            </a:r>
            <a:r>
              <a:rPr lang="en-US" sz="800" dirty="0"/>
              <a:t>, non-alcoholic beverages</a:t>
            </a:r>
            <a:r>
              <a:rPr lang="en-US" sz="800" dirty="0" smtClean="0"/>
              <a:t>, alcohol</a:t>
            </a:r>
            <a:r>
              <a:rPr lang="en-US" sz="800" dirty="0"/>
              <a:t>, energy, tobacco and </a:t>
            </a:r>
            <a:r>
              <a:rPr lang="en-US" sz="800" dirty="0" smtClean="0"/>
              <a:t>education.  It </a:t>
            </a:r>
            <a:r>
              <a:rPr lang="en-US" sz="800" dirty="0"/>
              <a:t>also includes the weighted median inflation </a:t>
            </a:r>
            <a:r>
              <a:rPr lang="en-US" sz="800" dirty="0" smtClean="0"/>
              <a:t>rate of </a:t>
            </a:r>
            <a:r>
              <a:rPr lang="en-US" sz="800" dirty="0"/>
              <a:t>the 85 CPI sub-components and a measure where component weights in CPI </a:t>
            </a:r>
            <a:r>
              <a:rPr lang="en-US" sz="800" dirty="0" smtClean="0"/>
              <a:t>are multiplied </a:t>
            </a:r>
            <a:r>
              <a:rPr lang="en-US" sz="800" dirty="0"/>
              <a:t>by the inverse of the past volatility of that component</a:t>
            </a:r>
            <a:r>
              <a:rPr lang="en-US" sz="800" dirty="0" smtClean="0"/>
              <a:t>.</a:t>
            </a:r>
            <a:endParaRPr lang="en-GB" sz="800" dirty="0"/>
          </a:p>
        </p:txBody>
      </p:sp>
      <p:pic>
        <p:nvPicPr>
          <p:cNvPr id="512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5625" y="1355725"/>
            <a:ext cx="5384800" cy="444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179388" y="179388"/>
            <a:ext cx="7594600"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a:spcBef>
                <a:spcPct val="0"/>
              </a:spcBef>
              <a:buFontTx/>
              <a:buNone/>
            </a:pPr>
            <a:r>
              <a:rPr lang="en-GB" altLang="en-US" sz="2400" b="1">
                <a:solidFill>
                  <a:srgbClr val="960000"/>
                </a:solidFill>
                <a:latin typeface="Arial" pitchFamily="34" charset="0"/>
              </a:rPr>
              <a:t>Chart 4.4</a:t>
            </a:r>
            <a:r>
              <a:rPr lang="en-GB" altLang="en-US" sz="2400">
                <a:solidFill>
                  <a:srgbClr val="960000"/>
                </a:solidFill>
                <a:latin typeface="Arial" pitchFamily="34" charset="0"/>
              </a:rPr>
              <a:t>  </a:t>
            </a:r>
            <a:r>
              <a:rPr lang="en-US" altLang="en-US" sz="2400">
                <a:solidFill>
                  <a:srgbClr val="960000"/>
                </a:solidFill>
                <a:latin typeface="Arial" pitchFamily="34" charset="0"/>
              </a:rPr>
              <a:t>Fuel prices projected to drag on inflation for</a:t>
            </a:r>
          </a:p>
          <a:p>
            <a:pPr>
              <a:spcBef>
                <a:spcPct val="0"/>
              </a:spcBef>
              <a:buFontTx/>
              <a:buNone/>
            </a:pPr>
            <a:r>
              <a:rPr lang="en-US" altLang="en-US" sz="2400">
                <a:solidFill>
                  <a:srgbClr val="960000"/>
                </a:solidFill>
                <a:latin typeface="Arial" pitchFamily="34" charset="0"/>
              </a:rPr>
              <a:t>longer than in the November </a:t>
            </a:r>
            <a:r>
              <a:rPr lang="en-US" altLang="en-US" sz="2400" i="1">
                <a:solidFill>
                  <a:srgbClr val="960000"/>
                </a:solidFill>
                <a:latin typeface="Arial" pitchFamily="34" charset="0"/>
              </a:rPr>
              <a:t>Report</a:t>
            </a:r>
            <a:endParaRPr lang="en-US" altLang="en-US" sz="2400">
              <a:solidFill>
                <a:srgbClr val="960000"/>
              </a:solidFill>
              <a:latin typeface="Arial" pitchFamily="34" charset="0"/>
            </a:endParaRPr>
          </a:p>
          <a:p>
            <a:pPr eaLnBrk="1" hangingPunct="1">
              <a:spcBef>
                <a:spcPct val="0"/>
              </a:spcBef>
              <a:buFontTx/>
              <a:buNone/>
            </a:pPr>
            <a:r>
              <a:rPr lang="en-US" altLang="en-US" sz="2000">
                <a:latin typeface="Arial" pitchFamily="34" charset="0"/>
              </a:rPr>
              <a:t>Sterling oil prices and contribution of fuels to CPI inflation</a:t>
            </a:r>
            <a:endParaRPr lang="en-US" altLang="en-US" sz="2000" baseline="30000">
              <a:latin typeface="Arial" pitchFamily="34" charset="0"/>
            </a:endParaRPr>
          </a:p>
        </p:txBody>
      </p:sp>
      <p:sp>
        <p:nvSpPr>
          <p:cNvPr id="6147" name="Rectangle 1"/>
          <p:cNvSpPr>
            <a:spLocks noChangeArrowheads="1"/>
          </p:cNvSpPr>
          <p:nvPr/>
        </p:nvSpPr>
        <p:spPr bwMode="auto">
          <a:xfrm>
            <a:off x="204788" y="5862638"/>
            <a:ext cx="87058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15900" indent="-215900"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a:spcBef>
                <a:spcPct val="0"/>
              </a:spcBef>
              <a:buFontTx/>
              <a:buNone/>
            </a:pPr>
            <a:r>
              <a:rPr lang="en-US" altLang="en-US" sz="800">
                <a:latin typeface="Arial" pitchFamily="34" charset="0"/>
              </a:rPr>
              <a:t>Sources:  Bank of England, Bloomberg, Department of Energy and Climate Change, ONS, Thomson Reuters Datastream and Bank calculations.</a:t>
            </a:r>
          </a:p>
          <a:p>
            <a:pPr>
              <a:spcBef>
                <a:spcPct val="0"/>
              </a:spcBef>
              <a:buFontTx/>
              <a:buNone/>
            </a:pPr>
            <a:endParaRPr lang="en-US" altLang="en-US" sz="800">
              <a:latin typeface="Arial" pitchFamily="34" charset="0"/>
            </a:endParaRPr>
          </a:p>
          <a:p>
            <a:pPr>
              <a:spcBef>
                <a:spcPct val="0"/>
              </a:spcBef>
              <a:buFontTx/>
              <a:buNone/>
            </a:pPr>
            <a:r>
              <a:rPr lang="en-US" altLang="en-US" sz="800">
                <a:latin typeface="Arial" pitchFamily="34" charset="0"/>
              </a:rPr>
              <a:t>(a)	Bank staff estimates of the fuels and lubricants component of CPI inflation at the time of the August 2015, November 2015 and February 2016 </a:t>
            </a:r>
            <a:r>
              <a:rPr lang="en-US" altLang="en-US" sz="800" i="1">
                <a:latin typeface="Arial" pitchFamily="34" charset="0"/>
              </a:rPr>
              <a:t>Reports </a:t>
            </a:r>
            <a:r>
              <a:rPr lang="en-US" altLang="en-US" sz="800">
                <a:latin typeface="Arial" pitchFamily="34" charset="0"/>
              </a:rPr>
              <a:t>use Department of Energy and Climate Change petrol price data for July 2015, October 2015 and January 2016 respectively, and are then based on the August 2015, November 2015 and February 2016 sterling oil futures curve respectively.  For a description of the August and November 2015 futures curves, see footnote (c) to Chart 4.4 in the November 2015 </a:t>
            </a:r>
            <a:r>
              <a:rPr lang="en-US" altLang="en-US" sz="800" i="1">
                <a:latin typeface="Arial" pitchFamily="34" charset="0"/>
              </a:rPr>
              <a:t>Report</a:t>
            </a:r>
            <a:r>
              <a:rPr lang="en-US" altLang="en-US" sz="800">
                <a:latin typeface="Arial" pitchFamily="34" charset="0"/>
              </a:rPr>
              <a:t>.</a:t>
            </a:r>
          </a:p>
          <a:p>
            <a:pPr>
              <a:spcBef>
                <a:spcPct val="0"/>
              </a:spcBef>
              <a:buFontTx/>
              <a:buNone/>
            </a:pPr>
            <a:r>
              <a:rPr lang="en-US" altLang="en-US" sz="800">
                <a:latin typeface="Arial" pitchFamily="34" charset="0"/>
              </a:rPr>
              <a:t>(b)	Monthly averages of the oil price and the futures curve.  The oil price is the Brent forward price for delivery in 10–25 days’ time, converted into sterling.  The futures curve is the average during the fifteen working days to 27 January 2016.</a:t>
            </a:r>
            <a:endParaRPr lang="en-GB" altLang="en-US" sz="800">
              <a:latin typeface="Arial" pitchFamily="34" charset="0"/>
            </a:endParaRPr>
          </a:p>
        </p:txBody>
      </p:sp>
      <p:pic>
        <p:nvPicPr>
          <p:cNvPr id="614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19275" y="1357313"/>
            <a:ext cx="4505325" cy="444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ChangeArrowheads="1"/>
          </p:cNvSpPr>
          <p:nvPr/>
        </p:nvSpPr>
        <p:spPr bwMode="auto">
          <a:xfrm>
            <a:off x="179388" y="179388"/>
            <a:ext cx="7956550"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a:solidFill>
                  <a:srgbClr val="960000"/>
                </a:solidFill>
                <a:latin typeface="Arial" pitchFamily="34" charset="0"/>
              </a:rPr>
              <a:t>Chart 4.5</a:t>
            </a:r>
            <a:r>
              <a:rPr lang="en-GB" altLang="en-US" sz="2400">
                <a:solidFill>
                  <a:srgbClr val="960000"/>
                </a:solidFill>
                <a:latin typeface="Arial" pitchFamily="34" charset="0"/>
              </a:rPr>
              <a:t>  </a:t>
            </a:r>
            <a:r>
              <a:rPr lang="en-US" altLang="en-US" sz="2400">
                <a:solidFill>
                  <a:srgbClr val="960000"/>
                </a:solidFill>
                <a:latin typeface="Arial" pitchFamily="34" charset="0"/>
              </a:rPr>
              <a:t>Wholesale gas prices have fallen further since</a:t>
            </a:r>
          </a:p>
          <a:p>
            <a:pPr eaLnBrk="1" hangingPunct="1">
              <a:spcBef>
                <a:spcPct val="0"/>
              </a:spcBef>
              <a:buFontTx/>
              <a:buNone/>
            </a:pPr>
            <a:r>
              <a:rPr lang="en-US" altLang="en-US" sz="2400">
                <a:solidFill>
                  <a:srgbClr val="960000"/>
                </a:solidFill>
                <a:latin typeface="Arial" pitchFamily="34" charset="0"/>
              </a:rPr>
              <a:t>November</a:t>
            </a:r>
          </a:p>
          <a:p>
            <a:pPr eaLnBrk="1" hangingPunct="1">
              <a:spcBef>
                <a:spcPct val="0"/>
              </a:spcBef>
              <a:buFontTx/>
              <a:buNone/>
            </a:pPr>
            <a:r>
              <a:rPr lang="en-US" altLang="en-US" sz="2000">
                <a:latin typeface="Arial" pitchFamily="34" charset="0"/>
              </a:rPr>
              <a:t>Sterling wholesale gas prices</a:t>
            </a:r>
            <a:endParaRPr lang="en-US" altLang="en-US" sz="2000" baseline="30000">
              <a:latin typeface="Arial" pitchFamily="34" charset="0"/>
            </a:endParaRPr>
          </a:p>
        </p:txBody>
      </p:sp>
      <p:sp>
        <p:nvSpPr>
          <p:cNvPr id="7171" name="Rectangle 1"/>
          <p:cNvSpPr>
            <a:spLocks noChangeArrowheads="1"/>
          </p:cNvSpPr>
          <p:nvPr/>
        </p:nvSpPr>
        <p:spPr bwMode="auto">
          <a:xfrm>
            <a:off x="204788" y="6235700"/>
            <a:ext cx="8705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pPr>
              <a:defRPr/>
            </a:pPr>
            <a:r>
              <a:rPr lang="en-US" sz="800" dirty="0"/>
              <a:t>Sources</a:t>
            </a:r>
            <a:r>
              <a:rPr lang="en-US" sz="800" dirty="0" smtClean="0"/>
              <a:t>:  Bloomberg </a:t>
            </a:r>
            <a:r>
              <a:rPr lang="en-US" sz="800" dirty="0"/>
              <a:t>and Bank </a:t>
            </a:r>
            <a:r>
              <a:rPr lang="en-US" sz="800" dirty="0" smtClean="0"/>
              <a:t>calculations.</a:t>
            </a:r>
            <a:endParaRPr lang="en-US" sz="800" dirty="0"/>
          </a:p>
          <a:p>
            <a:pPr>
              <a:defRPr/>
            </a:pPr>
            <a:endParaRPr lang="en-US" sz="800" dirty="0"/>
          </a:p>
          <a:p>
            <a:pPr marL="216000" indent="-216000">
              <a:defRPr/>
            </a:pPr>
            <a:r>
              <a:rPr lang="en-US" sz="800" dirty="0"/>
              <a:t>(a)	One-day forward price of UK natural gas.</a:t>
            </a:r>
          </a:p>
          <a:p>
            <a:pPr marL="216000" indent="-216000">
              <a:defRPr/>
            </a:pPr>
            <a:r>
              <a:rPr lang="en-US" sz="800" dirty="0"/>
              <a:t>(</a:t>
            </a:r>
            <a:r>
              <a:rPr lang="en-US" sz="800" dirty="0" smtClean="0"/>
              <a:t>b)	Averages </a:t>
            </a:r>
            <a:r>
              <a:rPr lang="en-US" sz="800" dirty="0"/>
              <a:t>during the fifteen working days to 5 February 2014, 28 October 2015 </a:t>
            </a:r>
            <a:r>
              <a:rPr lang="en-US" sz="800" dirty="0" smtClean="0"/>
              <a:t>and 27 </a:t>
            </a:r>
            <a:r>
              <a:rPr lang="en-US" sz="800" dirty="0"/>
              <a:t>January 2016 respectively</a:t>
            </a:r>
            <a:r>
              <a:rPr lang="en-US" sz="800" dirty="0" smtClean="0"/>
              <a:t>.</a:t>
            </a:r>
            <a:endParaRPr lang="en-GB" sz="800" dirty="0"/>
          </a:p>
        </p:txBody>
      </p:sp>
      <p:pic>
        <p:nvPicPr>
          <p:cNvPr id="717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19275" y="1590675"/>
            <a:ext cx="5221288" cy="420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auto">
          <a:xfrm>
            <a:off x="179388" y="179388"/>
            <a:ext cx="8507412"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a:solidFill>
                  <a:srgbClr val="960000"/>
                </a:solidFill>
                <a:latin typeface="Arial" pitchFamily="34" charset="0"/>
              </a:rPr>
              <a:t>Chart 4.6</a:t>
            </a:r>
            <a:r>
              <a:rPr lang="en-GB" altLang="en-US" sz="2400">
                <a:solidFill>
                  <a:srgbClr val="960000"/>
                </a:solidFill>
                <a:latin typeface="Arial" pitchFamily="34" charset="0"/>
              </a:rPr>
              <a:t>  </a:t>
            </a:r>
            <a:r>
              <a:rPr lang="en-US" altLang="en-US" sz="2400">
                <a:solidFill>
                  <a:srgbClr val="960000"/>
                </a:solidFill>
                <a:latin typeface="Arial" pitchFamily="34" charset="0"/>
              </a:rPr>
              <a:t>Past sterling appreciation has dragged on</a:t>
            </a:r>
          </a:p>
          <a:p>
            <a:pPr eaLnBrk="1" hangingPunct="1">
              <a:spcBef>
                <a:spcPct val="0"/>
              </a:spcBef>
              <a:buFontTx/>
              <a:buNone/>
            </a:pPr>
            <a:r>
              <a:rPr lang="en-US" altLang="en-US" sz="2400">
                <a:solidFill>
                  <a:srgbClr val="960000"/>
                </a:solidFill>
                <a:latin typeface="Arial" pitchFamily="34" charset="0"/>
              </a:rPr>
              <a:t>UK import price inflation</a:t>
            </a:r>
          </a:p>
          <a:p>
            <a:pPr eaLnBrk="1" hangingPunct="1">
              <a:spcBef>
                <a:spcPct val="0"/>
              </a:spcBef>
              <a:buFontTx/>
              <a:buNone/>
            </a:pPr>
            <a:r>
              <a:rPr lang="en-US" altLang="en-US" sz="2000">
                <a:latin typeface="Arial" pitchFamily="34" charset="0"/>
              </a:rPr>
              <a:t>UK import and foreign export prices excluding fuel</a:t>
            </a:r>
            <a:endParaRPr lang="en-US" altLang="en-US" sz="2000" baseline="30000">
              <a:latin typeface="Arial" pitchFamily="34" charset="0"/>
            </a:endParaRPr>
          </a:p>
        </p:txBody>
      </p:sp>
      <p:sp>
        <p:nvSpPr>
          <p:cNvPr id="8195" name="Rectangle 1"/>
          <p:cNvSpPr>
            <a:spLocks noChangeArrowheads="1"/>
          </p:cNvSpPr>
          <p:nvPr/>
        </p:nvSpPr>
        <p:spPr bwMode="auto">
          <a:xfrm>
            <a:off x="204788" y="5984875"/>
            <a:ext cx="87058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sz="800" dirty="0"/>
              <a:t>Sources:  Bank of England, CEIC, Eurostat, ONS, Thomson Reuters </a:t>
            </a:r>
            <a:r>
              <a:rPr lang="en-US" sz="800" dirty="0" err="1"/>
              <a:t>Datastream</a:t>
            </a:r>
            <a:r>
              <a:rPr lang="en-US" sz="800" dirty="0"/>
              <a:t> and Bank calculations.</a:t>
            </a:r>
          </a:p>
          <a:p>
            <a:pPr>
              <a:defRPr/>
            </a:pPr>
            <a:endParaRPr lang="en-US" sz="800" dirty="0"/>
          </a:p>
          <a:p>
            <a:pPr marL="216000" indent="-216000">
              <a:defRPr/>
            </a:pPr>
            <a:r>
              <a:rPr lang="en-US" sz="800" dirty="0"/>
              <a:t>(a)	Domestic currency non-oil export prices of goods and services of 51 countries weighted according to their share in UK imports, divided by the sterling effective exchange rate.  The sample does not include any major oil exporters.</a:t>
            </a:r>
          </a:p>
          <a:p>
            <a:pPr marL="216000" indent="-216000">
              <a:defRPr/>
            </a:pPr>
            <a:r>
              <a:rPr lang="en-US" sz="800" dirty="0"/>
              <a:t>(b)	Goods and services deflator excluding fuels and the impact of MTIC fraud.</a:t>
            </a:r>
          </a:p>
          <a:p>
            <a:pPr marL="216000" indent="-216000">
              <a:defRPr/>
            </a:pPr>
            <a:r>
              <a:rPr lang="en-US" sz="800" dirty="0"/>
              <a:t>(c)	Domestic currency non-oil export prices as defined in footnote (a).</a:t>
            </a:r>
            <a:endParaRPr lang="en-GB" sz="800" dirty="0"/>
          </a:p>
        </p:txBody>
      </p:sp>
      <p:pic>
        <p:nvPicPr>
          <p:cNvPr id="819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19275" y="1282700"/>
            <a:ext cx="5445125" cy="451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ChangeArrowheads="1"/>
          </p:cNvSpPr>
          <p:nvPr/>
        </p:nvSpPr>
        <p:spPr bwMode="auto">
          <a:xfrm>
            <a:off x="179388" y="179388"/>
            <a:ext cx="8374062"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a:solidFill>
                  <a:srgbClr val="960000"/>
                </a:solidFill>
                <a:latin typeface="Arial" pitchFamily="34" charset="0"/>
              </a:rPr>
              <a:t>Chart 4.7</a:t>
            </a:r>
            <a:r>
              <a:rPr lang="en-GB" altLang="en-US" sz="2400">
                <a:solidFill>
                  <a:srgbClr val="960000"/>
                </a:solidFill>
                <a:latin typeface="Arial" pitchFamily="34" charset="0"/>
              </a:rPr>
              <a:t>  </a:t>
            </a:r>
            <a:r>
              <a:rPr lang="en-US" altLang="en-US" sz="2400">
                <a:solidFill>
                  <a:srgbClr val="960000"/>
                </a:solidFill>
                <a:latin typeface="Arial" pitchFamily="34" charset="0"/>
              </a:rPr>
              <a:t>Domestically generated inflation remained</a:t>
            </a:r>
          </a:p>
          <a:p>
            <a:pPr eaLnBrk="1" hangingPunct="1">
              <a:spcBef>
                <a:spcPct val="0"/>
              </a:spcBef>
              <a:buFontTx/>
              <a:buNone/>
            </a:pPr>
            <a:r>
              <a:rPr lang="en-US" altLang="en-US" sz="2400">
                <a:solidFill>
                  <a:srgbClr val="960000"/>
                </a:solidFill>
                <a:latin typeface="Arial" pitchFamily="34" charset="0"/>
              </a:rPr>
              <a:t>broadly flat in Q3</a:t>
            </a:r>
          </a:p>
          <a:p>
            <a:pPr eaLnBrk="1" hangingPunct="1">
              <a:spcBef>
                <a:spcPct val="0"/>
              </a:spcBef>
              <a:buFontTx/>
              <a:buNone/>
            </a:pPr>
            <a:r>
              <a:rPr lang="en-US" altLang="en-US" sz="2000">
                <a:latin typeface="Arial" pitchFamily="34" charset="0"/>
              </a:rPr>
              <a:t>Measures of domestically generated inflation (DGI)</a:t>
            </a:r>
            <a:endParaRPr lang="en-US" altLang="en-US" sz="2000" baseline="30000">
              <a:latin typeface="Arial" pitchFamily="34" charset="0"/>
            </a:endParaRPr>
          </a:p>
        </p:txBody>
      </p:sp>
      <p:sp>
        <p:nvSpPr>
          <p:cNvPr id="9219" name="Rectangle 1"/>
          <p:cNvSpPr>
            <a:spLocks noChangeArrowheads="1"/>
          </p:cNvSpPr>
          <p:nvPr/>
        </p:nvSpPr>
        <p:spPr bwMode="auto">
          <a:xfrm>
            <a:off x="204788" y="6235700"/>
            <a:ext cx="8705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sz="800" dirty="0"/>
              <a:t>Sources:  ONS and Bank calculations.</a:t>
            </a:r>
          </a:p>
          <a:p>
            <a:pPr>
              <a:defRPr/>
            </a:pPr>
            <a:endParaRPr lang="en-US" sz="800" dirty="0"/>
          </a:p>
          <a:p>
            <a:pPr marL="216000" indent="-216000">
              <a:defRPr/>
            </a:pPr>
            <a:r>
              <a:rPr lang="en-US" sz="800" dirty="0"/>
              <a:t>(a)	Includes:  whole-economy unit </a:t>
            </a:r>
            <a:r>
              <a:rPr lang="en-US" sz="800" dirty="0" err="1"/>
              <a:t>labour</a:t>
            </a:r>
            <a:r>
              <a:rPr lang="en-US" sz="800" dirty="0"/>
              <a:t> costs and private sector AWE total pay divided by private sector productivity, as defined in </a:t>
            </a:r>
            <a:r>
              <a:rPr lang="en-US" sz="800" b="1" dirty="0"/>
              <a:t>Table 4.B</a:t>
            </a:r>
            <a:r>
              <a:rPr lang="en-US" sz="800" dirty="0"/>
              <a:t>;  the GDP deflator;  the GDP deflator excluding government;  and the services producer prices index.</a:t>
            </a:r>
            <a:endParaRPr lang="en-GB" sz="800" dirty="0"/>
          </a:p>
        </p:txBody>
      </p:sp>
      <p:pic>
        <p:nvPicPr>
          <p:cNvPr id="922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19275" y="1362075"/>
            <a:ext cx="5418138" cy="443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ChangeArrowheads="1"/>
          </p:cNvSpPr>
          <p:nvPr/>
        </p:nvSpPr>
        <p:spPr bwMode="auto">
          <a:xfrm>
            <a:off x="179388" y="179388"/>
            <a:ext cx="7688262"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pitchFamily="-84" charset="0"/>
                <a:ea typeface="ＭＳ Ｐゴシック" pitchFamily="34" charset="-128"/>
              </a:defRPr>
            </a:lvl1pPr>
            <a:lvl2pPr marL="742950" indent="-285750" eaLnBrk="0" hangingPunct="0">
              <a:spcBef>
                <a:spcPct val="20000"/>
              </a:spcBef>
              <a:buChar char="–"/>
              <a:defRPr sz="2800">
                <a:solidFill>
                  <a:schemeClr val="tx1"/>
                </a:solidFill>
                <a:latin typeface="Times" pitchFamily="-84" charset="0"/>
                <a:ea typeface="ＭＳ Ｐゴシック" pitchFamily="34" charset="-128"/>
              </a:defRPr>
            </a:lvl2pPr>
            <a:lvl3pPr marL="1143000" indent="-228600" eaLnBrk="0" hangingPunct="0">
              <a:spcBef>
                <a:spcPct val="20000"/>
              </a:spcBef>
              <a:buChar char="•"/>
              <a:defRPr sz="2400">
                <a:solidFill>
                  <a:schemeClr val="tx1"/>
                </a:solidFill>
                <a:latin typeface="Times" pitchFamily="-84" charset="0"/>
                <a:ea typeface="ＭＳ Ｐゴシック" pitchFamily="34" charset="-128"/>
              </a:defRPr>
            </a:lvl3pPr>
            <a:lvl4pPr marL="1600200" indent="-228600" eaLnBrk="0" hangingPunct="0">
              <a:spcBef>
                <a:spcPct val="20000"/>
              </a:spcBef>
              <a:buChar char="–"/>
              <a:defRPr sz="2000">
                <a:solidFill>
                  <a:schemeClr val="tx1"/>
                </a:solidFill>
                <a:latin typeface="Times" pitchFamily="-84" charset="0"/>
                <a:ea typeface="ＭＳ Ｐゴシック" pitchFamily="34" charset="-128"/>
              </a:defRPr>
            </a:lvl4pPr>
            <a:lvl5pPr marL="2057400" indent="-228600" eaLnBrk="0" hangingPunct="0">
              <a:spcBef>
                <a:spcPct val="20000"/>
              </a:spcBef>
              <a:buChar char="»"/>
              <a:defRPr sz="2000">
                <a:solidFill>
                  <a:schemeClr val="tx1"/>
                </a:solidFill>
                <a:latin typeface="Times" pitchFamily="-8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Times" pitchFamily="-84" charset="0"/>
                <a:ea typeface="ＭＳ Ｐゴシック" pitchFamily="34" charset="-128"/>
              </a:defRPr>
            </a:lvl9pPr>
          </a:lstStyle>
          <a:p>
            <a:pPr eaLnBrk="1" hangingPunct="1">
              <a:spcBef>
                <a:spcPct val="0"/>
              </a:spcBef>
              <a:buFontTx/>
              <a:buNone/>
            </a:pPr>
            <a:r>
              <a:rPr lang="en-GB" altLang="en-US" sz="2400" b="1">
                <a:solidFill>
                  <a:srgbClr val="960000"/>
                </a:solidFill>
                <a:latin typeface="Arial" pitchFamily="34" charset="0"/>
              </a:rPr>
              <a:t>Chart 4.8</a:t>
            </a:r>
            <a:r>
              <a:rPr lang="en-GB" altLang="en-US" sz="2400">
                <a:solidFill>
                  <a:srgbClr val="960000"/>
                </a:solidFill>
                <a:latin typeface="Arial" pitchFamily="34" charset="0"/>
              </a:rPr>
              <a:t>  </a:t>
            </a:r>
            <a:r>
              <a:rPr lang="en-US" altLang="en-US" sz="2400">
                <a:solidFill>
                  <a:srgbClr val="960000"/>
                </a:solidFill>
                <a:latin typeface="Arial" pitchFamily="34" charset="0"/>
              </a:rPr>
              <a:t>Measures of unit labour cost growth have strengthened over the past year</a:t>
            </a:r>
          </a:p>
          <a:p>
            <a:pPr eaLnBrk="1" hangingPunct="1">
              <a:spcBef>
                <a:spcPct val="0"/>
              </a:spcBef>
              <a:buFontTx/>
              <a:buNone/>
            </a:pPr>
            <a:r>
              <a:rPr lang="en-US" altLang="en-US" sz="2000">
                <a:latin typeface="Arial" pitchFamily="34" charset="0"/>
              </a:rPr>
              <a:t>Measures of unit labour costs</a:t>
            </a:r>
            <a:r>
              <a:rPr lang="en-US" altLang="en-US" sz="2400" baseline="30000">
                <a:latin typeface="Arial" pitchFamily="34" charset="0"/>
              </a:rPr>
              <a:t>(a)</a:t>
            </a:r>
          </a:p>
        </p:txBody>
      </p:sp>
      <p:sp>
        <p:nvSpPr>
          <p:cNvPr id="10243" name="Rectangle 1"/>
          <p:cNvSpPr>
            <a:spLocks noChangeArrowheads="1"/>
          </p:cNvSpPr>
          <p:nvPr/>
        </p:nvSpPr>
        <p:spPr bwMode="auto">
          <a:xfrm>
            <a:off x="204788" y="6356350"/>
            <a:ext cx="87058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sz="800" dirty="0"/>
              <a:t>Sources:  ONS and Bank calculations.</a:t>
            </a:r>
          </a:p>
          <a:p>
            <a:pPr>
              <a:defRPr/>
            </a:pPr>
            <a:endParaRPr lang="en-US" sz="800" dirty="0"/>
          </a:p>
          <a:p>
            <a:pPr marL="216000" indent="-216000">
              <a:defRPr/>
            </a:pPr>
            <a:r>
              <a:rPr lang="en-US" sz="800" dirty="0"/>
              <a:t>(a)	Based on the measures defined in </a:t>
            </a:r>
            <a:r>
              <a:rPr lang="en-US" sz="800" b="1" dirty="0"/>
              <a:t>Table 4.B</a:t>
            </a:r>
            <a:r>
              <a:rPr lang="en-US" sz="800" dirty="0"/>
              <a:t>.</a:t>
            </a:r>
            <a:endParaRPr lang="en-GB" sz="800" dirty="0"/>
          </a:p>
        </p:txBody>
      </p:sp>
      <p:pic>
        <p:nvPicPr>
          <p:cNvPr id="1024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19275" y="1357313"/>
            <a:ext cx="5424488" cy="444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85ffdf28-8245-4936-b838-77bb3e9b17d0</TermId>
        </TermInfo>
      </Terms>
    </BOETaxonomyFieldTaxHTField0>
    <BOEReplicateBackwardLinksOnDeployFlag xmlns="http://schemas.microsoft.com/sharepoint/v3">false</BOEReplicateBackwardLinksOnDeployFlag>
    <PublishDate xmlns="http://schemas.microsoft.com/sharepoint/v3">2016-02-04T00:00:00+00:00</PublishDate>
    <PublishingExpirationDate xmlns="http://schemas.microsoft.com/sharepoint/v3" xsi:nil="true"/>
    <IncludeContentsInIndex xmlns="http://schemas.microsoft.com/sharepoint/v3">true</IncludeContentsInIndex>
    <PublishingStartDate xmlns="http://schemas.microsoft.com/sharepoint/v3">2016-02-04T12:05:00+00:00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94fc26e6-6271-400d-888b-6bc5b0598690">
      <Value>51</Value>
    </TaxCatchAll>
    <BOETwoLevelApprovalUnapprovedUrls xmlns="CEE65117-4BBE-4C9C-8465-20A300C4D3E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LongProperties xmlns="http://schemas.microsoft.com/office/2006/metadata/long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2DE8B52-5336-46F0-8893-7262AEE9D279}"/>
</file>

<file path=customXml/itemProps2.xml><?xml version="1.0" encoding="utf-8"?>
<ds:datastoreItem xmlns:ds="http://schemas.openxmlformats.org/officeDocument/2006/customXml" ds:itemID="{ED7C85E6-B3E2-42FB-A6D8-C48752782BAF}"/>
</file>

<file path=customXml/itemProps3.xml><?xml version="1.0" encoding="utf-8"?>
<ds:datastoreItem xmlns:ds="http://schemas.openxmlformats.org/officeDocument/2006/customXml" ds:itemID="{C2B8820E-B9D6-47ED-B50F-732ED2D70ADC}"/>
</file>

<file path=customXml/itemProps4.xml><?xml version="1.0" encoding="utf-8"?>
<ds:datastoreItem xmlns:ds="http://schemas.openxmlformats.org/officeDocument/2006/customXml" ds:itemID="{B62B6045-CAC7-4501-8DE9-6B46DEA0053D}"/>
</file>

<file path=docProps/app.xml><?xml version="1.0" encoding="utf-8"?>
<Properties xmlns="http://schemas.openxmlformats.org/officeDocument/2006/extended-properties" xmlns:vt="http://schemas.openxmlformats.org/officeDocument/2006/docPropsVTypes">
  <TotalTime>3875</TotalTime>
  <Words>454</Words>
  <Application>Microsoft Office PowerPoint</Application>
  <PresentationFormat>On-screen Show (4:3)</PresentationFormat>
  <Paragraphs>99</Paragraphs>
  <Slides>15</Slides>
  <Notes>13</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Blank</vt:lpstr>
      <vt:lpstr>Inflation Report  February 2016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4: costs and prices</dc:title>
  <dc:subject>Costs and prices</dc:subject>
  <dc:creator>Bank of England</dc:creator>
  <cp:keywords/>
  <dc:description/>
  <cp:lastModifiedBy>Miller, Karen</cp:lastModifiedBy>
  <cp:revision>697</cp:revision>
  <cp:lastPrinted>2014-05-13T12:58:13Z</cp:lastPrinted>
  <dcterms:created xsi:type="dcterms:W3CDTF">2012-02-14T09:54:25Z</dcterms:created>
  <dcterms:modified xsi:type="dcterms:W3CDTF">2016-02-03T19:07:59Z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51;#Inflation Report|85ffdf28-8245-4936-b838-77bb3e9b17d0</vt:lpwstr>
  </property>
  <property fmtid="{D5CDD505-2E9C-101B-9397-08002B2CF9AE}" pid="4" name="TemplateUrl">
    <vt:lpwstr/>
  </property>
  <property fmtid="{D5CDD505-2E9C-101B-9397-08002B2CF9AE}" pid="5" name="Order">
    <vt:r8>546800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_SharedFileIndex">
    <vt:lpwstr/>
  </property>
</Properties>
</file>